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57" r:id="rId10"/>
    <p:sldId id="258" r:id="rId11"/>
    <p:sldId id="259" r:id="rId12"/>
    <p:sldId id="261" r:id="rId13"/>
    <p:sldId id="270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B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7263-0EC8-413C-B032-CD1C04D2DE4F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29FD-1AB3-4AB7-8AC3-4063B533E99C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24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7263-0EC8-413C-B032-CD1C04D2DE4F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29FD-1AB3-4AB7-8AC3-4063B533E99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2256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7263-0EC8-413C-B032-CD1C04D2DE4F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29FD-1AB3-4AB7-8AC3-4063B533E99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5595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7263-0EC8-413C-B032-CD1C04D2DE4F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29FD-1AB3-4AB7-8AC3-4063B533E99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229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7263-0EC8-413C-B032-CD1C04D2DE4F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29FD-1AB3-4AB7-8AC3-4063B533E99C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839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7263-0EC8-413C-B032-CD1C04D2DE4F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29FD-1AB3-4AB7-8AC3-4063B533E99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3814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7263-0EC8-413C-B032-CD1C04D2DE4F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29FD-1AB3-4AB7-8AC3-4063B533E99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1787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7263-0EC8-413C-B032-CD1C04D2DE4F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29FD-1AB3-4AB7-8AC3-4063B533E99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199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7263-0EC8-413C-B032-CD1C04D2DE4F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29FD-1AB3-4AB7-8AC3-4063B533E99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7572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2B97263-0EC8-413C-B032-CD1C04D2DE4F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4529FD-1AB3-4AB7-8AC3-4063B533E99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2569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7263-0EC8-413C-B032-CD1C04D2DE4F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29FD-1AB3-4AB7-8AC3-4063B533E99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9823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B97263-0EC8-413C-B032-CD1C04D2DE4F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D4529FD-1AB3-4AB7-8AC3-4063B533E99C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2687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zakon2.rada.gov.ua/laws/show/z1850-12" TargetMode="External"/><Relationship Id="rId3" Type="http://schemas.openxmlformats.org/officeDocument/2006/relationships/hyperlink" Target="http://zakon3.rada.gov.ua/laws/show/567-2013-%D0%BF" TargetMode="External"/><Relationship Id="rId7" Type="http://schemas.openxmlformats.org/officeDocument/2006/relationships/hyperlink" Target="http://zakon0.rada.gov.ua/laws/show/z1188-16" TargetMode="External"/><Relationship Id="rId2" Type="http://schemas.openxmlformats.org/officeDocument/2006/relationships/hyperlink" Target="http://zakon5.rada.gov.ua/laws/show/1556-18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zakon3.rada.gov.ua/laws/show/z0183-16/paran14#n14" TargetMode="External"/><Relationship Id="rId5" Type="http://schemas.openxmlformats.org/officeDocument/2006/relationships/hyperlink" Target="http://zakon3.rada.gov.ua/laws/show/z1851-12" TargetMode="External"/><Relationship Id="rId4" Type="http://schemas.openxmlformats.org/officeDocument/2006/relationships/hyperlink" Target="http://zakon0.rada.gov.ua/laws/show/656-2015-%D0%BF/paran11#n11" TargetMode="External"/><Relationship Id="rId9" Type="http://schemas.openxmlformats.org/officeDocument/2006/relationships/hyperlink" Target="http://zakon0.rada.gov.ua/laws/show/z0155-17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zakon5.rada.gov.ua/laws/show/567-2013-%D0%BF/paran179#n179" TargetMode="External"/><Relationship Id="rId3" Type="http://schemas.openxmlformats.org/officeDocument/2006/relationships/hyperlink" Target="http://zakon5.rada.gov.ua/laws/show/1556-18/paran1176#n1176" TargetMode="External"/><Relationship Id="rId7" Type="http://schemas.openxmlformats.org/officeDocument/2006/relationships/hyperlink" Target="http://zakon5.rada.gov.ua/laws/show/567-2013-%D0%BF/paran173#n173" TargetMode="External"/><Relationship Id="rId2" Type="http://schemas.openxmlformats.org/officeDocument/2006/relationships/hyperlink" Target="http://zakon5.rada.gov.ua/laws/show/567-2013-%D0%BF/paran10#n1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zakon5.rada.gov.ua/laws/show/567-2013-%D0%BF/paran138#n138" TargetMode="External"/><Relationship Id="rId5" Type="http://schemas.openxmlformats.org/officeDocument/2006/relationships/hyperlink" Target="http://zakon5.rada.gov.ua/laws/show/567-2013-%D0%BF/paran21#n21" TargetMode="External"/><Relationship Id="rId4" Type="http://schemas.openxmlformats.org/officeDocument/2006/relationships/hyperlink" Target="http://zakon5.rada.gov.ua/laws/show/567-2013-%D0%BF/paran20#n20" TargetMode="External"/><Relationship Id="rId9" Type="http://schemas.openxmlformats.org/officeDocument/2006/relationships/hyperlink" Target="http://zakon5.rada.gov.ua/laws/show/567-2013-%D0%B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5477" y="1581151"/>
            <a:ext cx="77451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002060"/>
                </a:solidFill>
              </a:rPr>
              <a:t>НОРМАТИВНІ ВИМОГИ ДО АТЕСТАЦІЇ НАУКОВИХ І НАУКОВО-ПЕДАГОГІЧНИХ КАДРІВ ВИЩОЇ КВАЛІФІКАЦІЇ</a:t>
            </a:r>
            <a:endParaRPr lang="uk-UA" sz="36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6429" y="4482813"/>
            <a:ext cx="77832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/>
              <a:t>Начальник відділу моніторингу діяльності наукових установ і вищих навчальних закладів з питань атестації наукових кадрів</a:t>
            </a:r>
          </a:p>
          <a:p>
            <a:pPr algn="ctr"/>
            <a:r>
              <a:rPr lang="uk-UA" sz="2000" b="1" dirty="0" smtClean="0"/>
              <a:t>МИХАЙЛО </a:t>
            </a:r>
            <a:r>
              <a:rPr lang="uk-UA" sz="2000" b="1" dirty="0"/>
              <a:t>ГОЛУБЄВ</a:t>
            </a:r>
          </a:p>
        </p:txBody>
      </p:sp>
    </p:spTree>
    <p:extLst>
      <p:ext uri="{BB962C8B-B14F-4D97-AF65-F5344CB8AC3E}">
        <p14:creationId xmlns:p14="http://schemas.microsoft.com/office/powerpoint/2010/main" val="1803388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36172" y="712542"/>
            <a:ext cx="7543800" cy="398463"/>
          </a:xfrm>
        </p:spPr>
        <p:txBody>
          <a:bodyPr>
            <a:noAutofit/>
          </a:bodyPr>
          <a:lstStyle/>
          <a:p>
            <a:pPr algn="ctr"/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Дотримання академічної доброчесності 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Times New Roman" panose="02020603050405020304" pitchFamily="18" charset="0"/>
              </a:rPr>
              <a:t>передбачає:</a:t>
            </a:r>
            <a:endParaRPr lang="uk-UA" sz="28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30144" y="1111007"/>
            <a:ext cx="32657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dirty="0">
                <a:solidFill>
                  <a:srgbClr val="002060"/>
                </a:solidFill>
                <a:ea typeface="Times New Roman" panose="02020603050405020304" pitchFamily="18" charset="0"/>
              </a:rPr>
              <a:t>для науково-педагогічних та наукових працівників</a:t>
            </a:r>
            <a:endParaRPr lang="uk-UA" sz="20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68776" y="1264895"/>
            <a:ext cx="25411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>
                <a:solidFill>
                  <a:srgbClr val="C00000"/>
                </a:solidFill>
                <a:ea typeface="Times New Roman" panose="02020603050405020304" pitchFamily="18" charset="0"/>
              </a:rPr>
              <a:t>для здобувачів освіти</a:t>
            </a:r>
            <a:endParaRPr lang="uk-UA" sz="2000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8728" y="2016633"/>
            <a:ext cx="42508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 algn="just"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посилання на джерела інформації у разі використання ідей, тверджень, відомостей;</a:t>
            </a:r>
          </a:p>
          <a:p>
            <a:pPr marL="214313" indent="-214313" algn="just"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дотримання норм законодавства про авторське право;</a:t>
            </a:r>
          </a:p>
          <a:p>
            <a:pPr marL="214313" indent="-214313" algn="just"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надання достовірної інформації про результати досліджень та власну науково-педагогічну діяльність;</a:t>
            </a:r>
          </a:p>
          <a:p>
            <a:pPr marL="214313" indent="-214313" algn="just"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контроль за дотриманням академічної доброчесності здобувачами освіти.</a:t>
            </a:r>
          </a:p>
        </p:txBody>
      </p:sp>
      <p:cxnSp>
        <p:nvCxnSpPr>
          <p:cNvPr id="14" name="Соединительная линия уступом 13"/>
          <p:cNvCxnSpPr>
            <a:endCxn id="6" idx="1"/>
          </p:cNvCxnSpPr>
          <p:nvPr/>
        </p:nvCxnSpPr>
        <p:spPr>
          <a:xfrm rot="5400000" flipH="1" flipV="1">
            <a:off x="3651504" y="2486139"/>
            <a:ext cx="3238460" cy="1196083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4419601" y="4703410"/>
            <a:ext cx="253091" cy="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457200" y="4234544"/>
            <a:ext cx="3962400" cy="1632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419600" y="4234543"/>
            <a:ext cx="0" cy="92141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457200" y="5155954"/>
            <a:ext cx="3962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57200" y="4250871"/>
            <a:ext cx="0" cy="90508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4708072" y="2016633"/>
            <a:ext cx="42835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b="0" i="0" dirty="0" smtClean="0">
                <a:effectLst/>
                <a:latin typeface="Tahoma" panose="020B0604030504040204" pitchFamily="34" charset="0"/>
              </a:rPr>
              <a:t>самостійне виконання навчальних завдань, завдань поточного та підсумкового контролю результатів навчання;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b="0" i="0" dirty="0" smtClean="0">
                <a:effectLst/>
                <a:latin typeface="Tahoma" panose="020B0604030504040204" pitchFamily="34" charset="0"/>
              </a:rPr>
              <a:t>посилання на джерела інформації у разі використання ідей, тверджень, відомостей;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b="0" i="0" dirty="0" smtClean="0">
                <a:effectLst/>
                <a:latin typeface="Tahoma" panose="020B0604030504040204" pitchFamily="34" charset="0"/>
              </a:rPr>
              <a:t>дотримання норм законодавства про авторське право;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b="0" i="0" dirty="0" smtClean="0">
                <a:effectLst/>
                <a:latin typeface="Tahoma" panose="020B0604030504040204" pitchFamily="34" charset="0"/>
              </a:rPr>
              <a:t>надання достовірної інформації про результати власної навчальної (наукової) діяльності.</a:t>
            </a:r>
            <a:endParaRPr lang="uk-UA" b="0" i="0" dirty="0">
              <a:effectLst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681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0020" y="348734"/>
            <a:ext cx="5590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dirty="0" smtClean="0">
                <a:solidFill>
                  <a:srgbClr val="FF0000"/>
                </a:solidFill>
                <a:effectLst/>
              </a:rPr>
              <a:t>Порушення академічної доброчесності 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8085" y="891524"/>
            <a:ext cx="8186057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i="0" dirty="0" smtClean="0">
                <a:solidFill>
                  <a:srgbClr val="FF0000"/>
                </a:solidFill>
                <a:effectLst/>
              </a:rPr>
              <a:t>Академічний плагіат</a:t>
            </a:r>
            <a:r>
              <a:rPr lang="uk-UA" sz="2000" b="0" i="0" dirty="0" smtClean="0">
                <a:effectLst/>
              </a:rPr>
              <a:t> – оприлюднення (частково або повністю) наукових (творчих) результатів, отриманих іншими особами, як результатів власного дослідження (творчості), та/або відтворення опублікованих текстів (оприлюднених творів мистецтва) інших авторів без зазначення авторства; формою академічного плагіату є </a:t>
            </a:r>
            <a:r>
              <a:rPr lang="uk-UA" sz="2000" b="0" i="0" dirty="0" err="1" smtClean="0">
                <a:effectLst/>
              </a:rPr>
              <a:t>самоплагіат</a:t>
            </a:r>
            <a:r>
              <a:rPr lang="uk-UA" sz="2000" b="0" i="0" dirty="0" smtClean="0">
                <a:effectLst/>
              </a:rPr>
              <a:t>, що полягає у відтворенні без посилання на джерело інформації власних раніше опублікованих текстів;</a:t>
            </a:r>
          </a:p>
          <a:p>
            <a:pPr algn="just"/>
            <a:r>
              <a:rPr lang="uk-UA" sz="2000" b="1" i="0" dirty="0" smtClean="0">
                <a:solidFill>
                  <a:srgbClr val="FF0000"/>
                </a:solidFill>
                <a:effectLst/>
              </a:rPr>
              <a:t>Фабрикація</a:t>
            </a:r>
            <a:r>
              <a:rPr lang="uk-UA" sz="2000" b="0" i="0" dirty="0" smtClean="0">
                <a:effectLst/>
              </a:rPr>
              <a:t> – фальсифікація результатів досліджень, посилань, або будь-яких інших даних, що стосуються освітнього процесу;</a:t>
            </a:r>
          </a:p>
          <a:p>
            <a:pPr algn="just"/>
            <a:r>
              <a:rPr lang="uk-UA" sz="2000" b="1" dirty="0">
                <a:solidFill>
                  <a:srgbClr val="FF0000"/>
                </a:solidFill>
              </a:rPr>
              <a:t>О</a:t>
            </a:r>
            <a:r>
              <a:rPr lang="uk-UA" sz="2000" b="1" i="0" dirty="0" smtClean="0">
                <a:solidFill>
                  <a:srgbClr val="FF0000"/>
                </a:solidFill>
                <a:effectLst/>
              </a:rPr>
              <a:t>бман</a:t>
            </a:r>
            <a:r>
              <a:rPr lang="uk-UA" sz="2000" b="0" i="0" dirty="0" smtClean="0">
                <a:effectLst/>
              </a:rPr>
              <a:t> – надання завідомо неправдивої інформації стосовно власної освітньої (наукової, творчої) діяльності чи організації освітньої процесу;</a:t>
            </a:r>
          </a:p>
          <a:p>
            <a:pPr algn="just"/>
            <a:r>
              <a:rPr lang="uk-UA" sz="2000" b="1" dirty="0">
                <a:solidFill>
                  <a:srgbClr val="FF0000"/>
                </a:solidFill>
              </a:rPr>
              <a:t>С</a:t>
            </a:r>
            <a:r>
              <a:rPr lang="uk-UA" sz="2000" b="1" i="0" dirty="0" smtClean="0">
                <a:solidFill>
                  <a:srgbClr val="FF0000"/>
                </a:solidFill>
                <a:effectLst/>
              </a:rPr>
              <a:t>писування</a:t>
            </a:r>
            <a:r>
              <a:rPr lang="uk-UA" sz="2000" b="0" i="0" dirty="0" smtClean="0">
                <a:effectLst/>
              </a:rPr>
              <a:t> – використання без відповідного дозволу зовнішніх джерел інформації під час оцінювання результатів навчання;</a:t>
            </a:r>
          </a:p>
          <a:p>
            <a:pPr algn="just"/>
            <a:r>
              <a:rPr lang="uk-UA" sz="2000" b="1" dirty="0">
                <a:solidFill>
                  <a:srgbClr val="FF0000"/>
                </a:solidFill>
              </a:rPr>
              <a:t>Х</a:t>
            </a:r>
            <a:r>
              <a:rPr lang="uk-UA" sz="2000" b="1" i="0" dirty="0" smtClean="0">
                <a:solidFill>
                  <a:srgbClr val="FF0000"/>
                </a:solidFill>
                <a:effectLst/>
              </a:rPr>
              <a:t>абарництво</a:t>
            </a:r>
            <a:r>
              <a:rPr lang="uk-UA" sz="2000" b="0" i="0" dirty="0" smtClean="0">
                <a:effectLst/>
              </a:rPr>
              <a:t> – надання (отримання) учасником освітнього процесу чи пропозиція щодо надання (отримання) коштів, майна чи послуг матеріального або нематеріального характеру з метою отримання неправомірної вигоди в освітньому процесі.</a:t>
            </a:r>
          </a:p>
        </p:txBody>
      </p:sp>
    </p:spTree>
    <p:extLst>
      <p:ext uri="{BB962C8B-B14F-4D97-AF65-F5344CB8AC3E}">
        <p14:creationId xmlns:p14="http://schemas.microsoft.com/office/powerpoint/2010/main" val="51585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36172" y="381465"/>
            <a:ext cx="7543800" cy="398463"/>
          </a:xfrm>
        </p:spPr>
        <p:txBody>
          <a:bodyPr>
            <a:noAutofit/>
          </a:bodyPr>
          <a:lstStyle/>
          <a:p>
            <a:pPr algn="ctr"/>
            <a:r>
              <a:rPr lang="uk-UA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АКАДЕМІЧНА ВІДПОВІДАЛЬНІСТЬ</a:t>
            </a:r>
            <a:r>
              <a:rPr lang="uk-UA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Times New Roman" panose="02020603050405020304" pitchFamily="18" charset="0"/>
              </a:rPr>
              <a:t>:</a:t>
            </a:r>
            <a:endParaRPr lang="uk-UA" sz="2800" i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30144" y="1111007"/>
            <a:ext cx="32657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dirty="0">
                <a:solidFill>
                  <a:srgbClr val="002060"/>
                </a:solidFill>
                <a:ea typeface="Times New Roman" panose="02020603050405020304" pitchFamily="18" charset="0"/>
              </a:rPr>
              <a:t>для науково-педагогічних та наукових працівників</a:t>
            </a:r>
            <a:endParaRPr lang="uk-UA" sz="20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68776" y="1264895"/>
            <a:ext cx="25411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>
                <a:solidFill>
                  <a:srgbClr val="00B050"/>
                </a:solidFill>
                <a:ea typeface="Times New Roman" panose="02020603050405020304" pitchFamily="18" charset="0"/>
              </a:rPr>
              <a:t>для здобувачів освіти</a:t>
            </a:r>
            <a:endParaRPr lang="uk-UA" sz="2000" dirty="0">
              <a:solidFill>
                <a:srgbClr val="00B05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8728" y="2016633"/>
            <a:ext cx="396784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err="1"/>
              <a:t>відмова</a:t>
            </a:r>
            <a:r>
              <a:rPr lang="ru-RU" sz="2000" dirty="0"/>
              <a:t> у </a:t>
            </a:r>
            <a:r>
              <a:rPr lang="ru-RU" sz="2000" dirty="0" err="1"/>
              <a:t>присудженні</a:t>
            </a:r>
            <a:r>
              <a:rPr lang="ru-RU" sz="2000" dirty="0"/>
              <a:t> </a:t>
            </a:r>
            <a:r>
              <a:rPr lang="ru-RU" sz="2000" dirty="0" err="1"/>
              <a:t>наукового</a:t>
            </a:r>
            <a:r>
              <a:rPr lang="ru-RU" sz="2000" dirty="0"/>
              <a:t> </a:t>
            </a:r>
            <a:r>
              <a:rPr lang="ru-RU" sz="2000" dirty="0" err="1"/>
              <a:t>ступеня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присвоєнні</a:t>
            </a:r>
            <a:r>
              <a:rPr lang="ru-RU" sz="2000" dirty="0"/>
              <a:t> </a:t>
            </a:r>
            <a:r>
              <a:rPr lang="ru-RU" sz="2000" dirty="0" err="1"/>
              <a:t>вченого</a:t>
            </a:r>
            <a:r>
              <a:rPr lang="ru-RU" sz="2000" dirty="0"/>
              <a:t> </a:t>
            </a:r>
            <a:r>
              <a:rPr lang="ru-RU" sz="2000" dirty="0" err="1"/>
              <a:t>звання</a:t>
            </a:r>
            <a:r>
              <a:rPr lang="ru-RU" sz="2000" dirty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err="1"/>
              <a:t>позбавлення</a:t>
            </a:r>
            <a:r>
              <a:rPr lang="ru-RU" sz="2000" dirty="0"/>
              <a:t> </a:t>
            </a:r>
            <a:r>
              <a:rPr lang="ru-RU" sz="2000" dirty="0" err="1"/>
              <a:t>присудженого</a:t>
            </a:r>
            <a:r>
              <a:rPr lang="ru-RU" sz="2000" dirty="0"/>
              <a:t> </a:t>
            </a:r>
            <a:r>
              <a:rPr lang="ru-RU" sz="2000" dirty="0" err="1"/>
              <a:t>наукового</a:t>
            </a:r>
            <a:r>
              <a:rPr lang="ru-RU" sz="2000" dirty="0"/>
              <a:t> </a:t>
            </a:r>
            <a:r>
              <a:rPr lang="ru-RU" sz="2000" dirty="0" err="1"/>
              <a:t>ступеня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присвоєного</a:t>
            </a:r>
            <a:r>
              <a:rPr lang="ru-RU" sz="2000" dirty="0"/>
              <a:t> </a:t>
            </a:r>
            <a:r>
              <a:rPr lang="ru-RU" sz="2000" dirty="0" err="1"/>
              <a:t>вченого</a:t>
            </a:r>
            <a:r>
              <a:rPr lang="ru-RU" sz="2000" dirty="0"/>
              <a:t> </a:t>
            </a:r>
            <a:r>
              <a:rPr lang="ru-RU" sz="2000" dirty="0" err="1"/>
              <a:t>звання</a:t>
            </a:r>
            <a:r>
              <a:rPr lang="ru-RU" sz="2000" dirty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err="1"/>
              <a:t>позбавлення</a:t>
            </a:r>
            <a:r>
              <a:rPr lang="ru-RU" sz="2000" dirty="0"/>
              <a:t> права </a:t>
            </a:r>
            <a:r>
              <a:rPr lang="ru-RU" sz="2000" dirty="0" err="1"/>
              <a:t>брати</a:t>
            </a:r>
            <a:r>
              <a:rPr lang="ru-RU" sz="2000" dirty="0"/>
              <a:t> участь у </a:t>
            </a:r>
            <a:r>
              <a:rPr lang="ru-RU" sz="2000" dirty="0" err="1"/>
              <a:t>роботі</a:t>
            </a:r>
            <a:r>
              <a:rPr lang="ru-RU" sz="2000" dirty="0"/>
              <a:t> </a:t>
            </a:r>
            <a:r>
              <a:rPr lang="ru-RU" sz="2000" dirty="0" err="1"/>
              <a:t>визначених</a:t>
            </a:r>
            <a:r>
              <a:rPr lang="ru-RU" sz="2000" dirty="0"/>
              <a:t> законом </a:t>
            </a:r>
            <a:r>
              <a:rPr lang="ru-RU" sz="2000" dirty="0" err="1"/>
              <a:t>органів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займати</a:t>
            </a:r>
            <a:r>
              <a:rPr lang="ru-RU" sz="2000" dirty="0"/>
              <a:t> </a:t>
            </a:r>
            <a:r>
              <a:rPr lang="ru-RU" sz="2000" dirty="0" err="1"/>
              <a:t>визначені</a:t>
            </a:r>
            <a:r>
              <a:rPr lang="ru-RU" sz="2000" dirty="0"/>
              <a:t> законом посади.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5029200" y="2016633"/>
            <a:ext cx="35813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повторне проходження оцінювання (контрольна робота, іспит, залік тощо);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повторне проходження навчального курсу;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відрахування із закладу освіти (крім осіб, що здобувають загальну середню освіту).</a:t>
            </a:r>
          </a:p>
        </p:txBody>
      </p:sp>
    </p:spTree>
    <p:extLst>
      <p:ext uri="{BB962C8B-B14F-4D97-AF65-F5344CB8AC3E}">
        <p14:creationId xmlns:p14="http://schemas.microsoft.com/office/powerpoint/2010/main" val="1403254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2"/>
          <p:cNvSpPr txBox="1">
            <a:spLocks noChangeArrowheads="1"/>
          </p:cNvSpPr>
          <p:nvPr/>
        </p:nvSpPr>
        <p:spPr bwMode="auto">
          <a:xfrm>
            <a:off x="2559050" y="2441575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600"/>
              <a:t>ДЯКУЮ ЗА УВАГУ!</a:t>
            </a:r>
          </a:p>
        </p:txBody>
      </p:sp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3736181" y="4293053"/>
            <a:ext cx="2217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/>
              <a:t>Запитання?</a:t>
            </a:r>
          </a:p>
        </p:txBody>
      </p:sp>
    </p:spTree>
    <p:extLst>
      <p:ext uri="{BB962C8B-B14F-4D97-AF65-F5344CB8AC3E}">
        <p14:creationId xmlns:p14="http://schemas.microsoft.com/office/powerpoint/2010/main" val="4201530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" y="81511"/>
            <a:ext cx="9010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Основні нормативні документи, які регламентують процес атестації наукових і науково-педагогічних кадрів вищої кваліфікації</a:t>
            </a:r>
            <a:endParaRPr lang="uk-UA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5501" y="1281840"/>
            <a:ext cx="87391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uk-UA" b="1" dirty="0" smtClean="0"/>
              <a:t>Закон України «Про вищу освіту»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zakon5.rada.gov.ua/laws/show/1556-18</a:t>
            </a:r>
            <a:endParaRPr lang="uk-UA" dirty="0" smtClean="0"/>
          </a:p>
          <a:p>
            <a:pPr marL="285750" indent="-285750">
              <a:buFontTx/>
              <a:buChar char="-"/>
            </a:pPr>
            <a:r>
              <a:rPr lang="uk-UA" b="1" dirty="0" smtClean="0"/>
              <a:t>Постанова Кабінету Міністрів України «Порядок присудження наукових ступенів»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://zakon3.rada.gov.ua/laws/show/567-2013-%</a:t>
            </a:r>
            <a:r>
              <a:rPr lang="en-US" dirty="0" smtClean="0">
                <a:hlinkClick r:id="rId3"/>
              </a:rPr>
              <a:t>D0%BF</a:t>
            </a:r>
            <a:endParaRPr lang="uk-UA" dirty="0"/>
          </a:p>
          <a:p>
            <a:pPr marL="285750" indent="-285750">
              <a:buFontTx/>
              <a:buChar char="-"/>
            </a:pPr>
            <a:r>
              <a:rPr lang="uk-UA" b="1" dirty="0" smtClean="0"/>
              <a:t>Постанова Кабінету Міністрів України «</a:t>
            </a:r>
            <a:r>
              <a:rPr lang="ru-RU" b="1" dirty="0" smtClean="0"/>
              <a:t>Порядок</a:t>
            </a:r>
            <a:r>
              <a:rPr lang="ru-RU" b="1" dirty="0"/>
              <a:t> </a:t>
            </a:r>
            <a:r>
              <a:rPr lang="ru-RU" b="1" dirty="0" err="1" smtClean="0"/>
              <a:t>затвердження</a:t>
            </a:r>
            <a:r>
              <a:rPr lang="ru-RU" b="1" dirty="0" smtClean="0"/>
              <a:t> </a:t>
            </a:r>
            <a:r>
              <a:rPr lang="ru-RU" b="1" dirty="0" err="1"/>
              <a:t>рішень</a:t>
            </a:r>
            <a:r>
              <a:rPr lang="ru-RU" b="1" dirty="0"/>
              <a:t> про </a:t>
            </a:r>
            <a:r>
              <a:rPr lang="ru-RU" b="1" dirty="0" err="1"/>
              <a:t>присвоєння</a:t>
            </a:r>
            <a:r>
              <a:rPr lang="ru-RU" b="1" dirty="0"/>
              <a:t> </a:t>
            </a:r>
            <a:r>
              <a:rPr lang="ru-RU" b="1" dirty="0" err="1"/>
              <a:t>вчених</a:t>
            </a:r>
            <a:r>
              <a:rPr lang="ru-RU" b="1" dirty="0"/>
              <a:t> </a:t>
            </a:r>
            <a:r>
              <a:rPr lang="ru-RU" b="1" dirty="0" err="1"/>
              <a:t>звань</a:t>
            </a:r>
            <a:r>
              <a:rPr lang="uk-UA" b="1" dirty="0" smtClean="0"/>
              <a:t>» </a:t>
            </a:r>
            <a:r>
              <a:rPr lang="en-US" dirty="0">
                <a:hlinkClick r:id="rId4"/>
              </a:rPr>
              <a:t>http://zakon0.rada.gov.ua/laws/show/656-2015-%</a:t>
            </a:r>
            <a:r>
              <a:rPr lang="en-US" dirty="0" smtClean="0">
                <a:hlinkClick r:id="rId4"/>
              </a:rPr>
              <a:t>D0%BF/paran11#n11</a:t>
            </a:r>
            <a:r>
              <a:rPr lang="uk-UA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uk-UA" b="1" dirty="0" smtClean="0"/>
              <a:t>Наказ МОН «</a:t>
            </a:r>
            <a:r>
              <a:rPr lang="ru-RU" b="1" dirty="0"/>
              <a:t>Про </a:t>
            </a:r>
            <a:r>
              <a:rPr lang="ru-RU" b="1" dirty="0" err="1"/>
              <a:t>опублікування</a:t>
            </a:r>
            <a:r>
              <a:rPr lang="ru-RU" b="1" dirty="0"/>
              <a:t> </a:t>
            </a:r>
            <a:r>
              <a:rPr lang="ru-RU" b="1" dirty="0" err="1"/>
              <a:t>результатів</a:t>
            </a:r>
            <a:r>
              <a:rPr lang="ru-RU" b="1" dirty="0"/>
              <a:t> </a:t>
            </a:r>
            <a:r>
              <a:rPr lang="ru-RU" b="1" dirty="0" err="1"/>
              <a:t>дисертацій</a:t>
            </a:r>
            <a:r>
              <a:rPr lang="ru-RU" b="1" dirty="0"/>
              <a:t> на </a:t>
            </a:r>
            <a:r>
              <a:rPr lang="ru-RU" b="1" dirty="0" err="1"/>
              <a:t>здобуття</a:t>
            </a:r>
            <a:r>
              <a:rPr lang="ru-RU" b="1" dirty="0"/>
              <a:t> </a:t>
            </a:r>
            <a:r>
              <a:rPr lang="ru-RU" b="1" dirty="0" err="1"/>
              <a:t>наукових</a:t>
            </a:r>
            <a:r>
              <a:rPr lang="ru-RU" b="1" dirty="0"/>
              <a:t> </a:t>
            </a:r>
            <a:r>
              <a:rPr lang="ru-RU" b="1" dirty="0" err="1"/>
              <a:t>ступенів</a:t>
            </a:r>
            <a:r>
              <a:rPr lang="ru-RU" b="1" dirty="0"/>
              <a:t> доктора і кандидата </a:t>
            </a:r>
            <a:r>
              <a:rPr lang="ru-RU" b="1" dirty="0" smtClean="0"/>
              <a:t>наук» </a:t>
            </a:r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zakon3.rada.gov.ua/laws/show/z1851-12</a:t>
            </a:r>
            <a:r>
              <a:rPr lang="uk-UA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uk-UA" b="1" dirty="0" smtClean="0"/>
              <a:t>Наказ МОН «</a:t>
            </a:r>
            <a:r>
              <a:rPr lang="ru-RU" b="1" dirty="0"/>
              <a:t>Про </a:t>
            </a:r>
            <a:r>
              <a:rPr lang="ru-RU" b="1" dirty="0" err="1"/>
              <a:t>затвердження</a:t>
            </a:r>
            <a:r>
              <a:rPr lang="ru-RU" b="1" dirty="0"/>
              <a:t> Порядку </a:t>
            </a:r>
            <a:r>
              <a:rPr lang="ru-RU" b="1" dirty="0" err="1"/>
              <a:t>присвоєння</a:t>
            </a:r>
            <a:r>
              <a:rPr lang="ru-RU" b="1" dirty="0"/>
              <a:t> </a:t>
            </a:r>
            <a:r>
              <a:rPr lang="ru-RU" b="1" dirty="0" err="1"/>
              <a:t>вчених</a:t>
            </a:r>
            <a:r>
              <a:rPr lang="ru-RU" b="1" dirty="0"/>
              <a:t> </a:t>
            </a:r>
            <a:r>
              <a:rPr lang="ru-RU" b="1" dirty="0" err="1"/>
              <a:t>звань</a:t>
            </a:r>
            <a:r>
              <a:rPr lang="ru-RU" b="1" dirty="0"/>
              <a:t> </a:t>
            </a:r>
            <a:r>
              <a:rPr lang="ru-RU" b="1" dirty="0" err="1"/>
              <a:t>науковим</a:t>
            </a:r>
            <a:r>
              <a:rPr lang="ru-RU" b="1" dirty="0"/>
              <a:t> і </a:t>
            </a:r>
            <a:r>
              <a:rPr lang="ru-RU" b="1" dirty="0" err="1"/>
              <a:t>науково-педагогічним</a:t>
            </a:r>
            <a:r>
              <a:rPr lang="ru-RU" b="1" dirty="0"/>
              <a:t> </a:t>
            </a:r>
            <a:r>
              <a:rPr lang="ru-RU" b="1" dirty="0" err="1" smtClean="0"/>
              <a:t>працівникам</a:t>
            </a:r>
            <a:r>
              <a:rPr lang="ru-RU" b="1" dirty="0" smtClean="0"/>
              <a:t>» </a:t>
            </a:r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zakon3.rada.gov.ua/laws/show/z0183-16/paran14#n14</a:t>
            </a:r>
            <a:r>
              <a:rPr lang="uk-UA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uk-UA" b="1" dirty="0" smtClean="0"/>
              <a:t>Наказ МОН «</a:t>
            </a:r>
            <a:r>
              <a:rPr lang="ru-RU" b="1" dirty="0"/>
              <a:t>Про </a:t>
            </a:r>
            <a:r>
              <a:rPr lang="ru-RU" b="1" dirty="0" err="1"/>
              <a:t>затвердження</a:t>
            </a:r>
            <a:r>
              <a:rPr lang="ru-RU" b="1" dirty="0"/>
              <a:t> Порядку </a:t>
            </a:r>
            <a:r>
              <a:rPr lang="ru-RU" b="1" dirty="0" err="1"/>
              <a:t>визнання</a:t>
            </a:r>
            <a:r>
              <a:rPr lang="ru-RU" b="1" dirty="0"/>
              <a:t> </a:t>
            </a:r>
            <a:r>
              <a:rPr lang="ru-RU" b="1" dirty="0" err="1"/>
              <a:t>здобутих</a:t>
            </a:r>
            <a:r>
              <a:rPr lang="ru-RU" b="1" dirty="0"/>
              <a:t> в </a:t>
            </a:r>
            <a:r>
              <a:rPr lang="ru-RU" b="1" dirty="0" err="1"/>
              <a:t>іноземних</a:t>
            </a:r>
            <a:r>
              <a:rPr lang="ru-RU" b="1" dirty="0"/>
              <a:t> </a:t>
            </a:r>
            <a:r>
              <a:rPr lang="ru-RU" b="1" dirty="0" err="1"/>
              <a:t>вищих</a:t>
            </a:r>
            <a:r>
              <a:rPr lang="ru-RU" b="1" dirty="0"/>
              <a:t> </a:t>
            </a:r>
            <a:r>
              <a:rPr lang="ru-RU" b="1" dirty="0" err="1"/>
              <a:t>навчальних</a:t>
            </a:r>
            <a:r>
              <a:rPr lang="ru-RU" b="1" dirty="0"/>
              <a:t> закладах </a:t>
            </a:r>
            <a:r>
              <a:rPr lang="ru-RU" b="1" dirty="0" err="1"/>
              <a:t>наукових</a:t>
            </a:r>
            <a:r>
              <a:rPr lang="ru-RU" b="1" dirty="0"/>
              <a:t> </a:t>
            </a:r>
            <a:r>
              <a:rPr lang="ru-RU" b="1" dirty="0" err="1" smtClean="0"/>
              <a:t>ступенів</a:t>
            </a:r>
            <a:r>
              <a:rPr lang="ru-RU" b="1" dirty="0" smtClean="0"/>
              <a:t>» </a:t>
            </a:r>
            <a:r>
              <a:rPr lang="en-US" dirty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zakon0.rada.gov.ua/laws/show/z1188-16</a:t>
            </a:r>
            <a:r>
              <a:rPr lang="uk-UA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uk-UA" b="1" dirty="0" smtClean="0"/>
              <a:t>Наказ МОН «</a:t>
            </a:r>
            <a:r>
              <a:rPr lang="ru-RU" b="1" dirty="0"/>
              <a:t>Про </a:t>
            </a:r>
            <a:r>
              <a:rPr lang="ru-RU" b="1" dirty="0" err="1"/>
              <a:t>затвердження</a:t>
            </a:r>
            <a:r>
              <a:rPr lang="ru-RU" b="1" dirty="0"/>
              <a:t> Порядку </a:t>
            </a:r>
            <a:r>
              <a:rPr lang="ru-RU" b="1" dirty="0" err="1"/>
              <a:t>формування</a:t>
            </a:r>
            <a:r>
              <a:rPr lang="ru-RU" b="1" dirty="0"/>
              <a:t> </a:t>
            </a:r>
            <a:r>
              <a:rPr lang="ru-RU" b="1" dirty="0" err="1"/>
              <a:t>Переліку</a:t>
            </a:r>
            <a:r>
              <a:rPr lang="ru-RU" b="1" dirty="0"/>
              <a:t> </a:t>
            </a:r>
            <a:r>
              <a:rPr lang="ru-RU" b="1" dirty="0" err="1"/>
              <a:t>наукових</a:t>
            </a:r>
            <a:r>
              <a:rPr lang="ru-RU" b="1" dirty="0"/>
              <a:t> </a:t>
            </a:r>
            <a:r>
              <a:rPr lang="ru-RU" b="1" dirty="0" err="1"/>
              <a:t>фахових</a:t>
            </a:r>
            <a:r>
              <a:rPr lang="ru-RU" b="1" dirty="0"/>
              <a:t> </a:t>
            </a:r>
            <a:r>
              <a:rPr lang="ru-RU" b="1" dirty="0" err="1"/>
              <a:t>видань</a:t>
            </a:r>
            <a:r>
              <a:rPr lang="ru-RU" b="1" dirty="0"/>
              <a:t> </a:t>
            </a:r>
            <a:r>
              <a:rPr lang="ru-RU" b="1" dirty="0" err="1" smtClean="0"/>
              <a:t>України</a:t>
            </a:r>
            <a:r>
              <a:rPr lang="ru-RU" b="1" dirty="0" smtClean="0"/>
              <a:t>» </a:t>
            </a:r>
            <a:r>
              <a:rPr lang="en-US" dirty="0">
                <a:hlinkClick r:id="rId8"/>
              </a:rPr>
              <a:t>http://</a:t>
            </a:r>
            <a:r>
              <a:rPr lang="en-US" dirty="0" smtClean="0">
                <a:hlinkClick r:id="rId8"/>
              </a:rPr>
              <a:t>zakon2.rada.gov.ua/laws/show/z1850-12</a:t>
            </a:r>
            <a:r>
              <a:rPr lang="uk-UA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uk-UA" b="1" dirty="0" smtClean="0"/>
              <a:t>Наказ МОН </a:t>
            </a:r>
            <a:r>
              <a:rPr lang="uk-UA" dirty="0" smtClean="0"/>
              <a:t>«</a:t>
            </a:r>
            <a:r>
              <a:rPr lang="ru-RU" b="1" dirty="0"/>
              <a:t>Про </a:t>
            </a:r>
            <a:r>
              <a:rPr lang="ru-RU" b="1" dirty="0" err="1"/>
              <a:t>затвердження</a:t>
            </a:r>
            <a:r>
              <a:rPr lang="ru-RU" b="1" dirty="0"/>
              <a:t> </a:t>
            </a:r>
            <a:r>
              <a:rPr lang="ru-RU" b="1" dirty="0" err="1"/>
              <a:t>Вимог</a:t>
            </a:r>
            <a:r>
              <a:rPr lang="ru-RU" b="1" dirty="0"/>
              <a:t> до </a:t>
            </a:r>
            <a:r>
              <a:rPr lang="ru-RU" b="1" dirty="0" err="1"/>
              <a:t>оформлення</a:t>
            </a:r>
            <a:r>
              <a:rPr lang="ru-RU" b="1" dirty="0"/>
              <a:t> </a:t>
            </a:r>
            <a:r>
              <a:rPr lang="ru-RU" b="1" dirty="0" err="1" smtClean="0"/>
              <a:t>дисертації</a:t>
            </a:r>
            <a:r>
              <a:rPr lang="ru-RU" b="1" dirty="0" smtClean="0"/>
              <a:t>» </a:t>
            </a:r>
            <a:r>
              <a:rPr lang="en-US" dirty="0">
                <a:hlinkClick r:id="rId9"/>
              </a:rPr>
              <a:t>http://</a:t>
            </a:r>
            <a:r>
              <a:rPr lang="en-US" dirty="0" smtClean="0">
                <a:hlinkClick r:id="rId9"/>
              </a:rPr>
              <a:t>zakon0.rada.gov.ua/laws/show/z0155-17</a:t>
            </a:r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16698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3317" y="211874"/>
            <a:ext cx="79173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Останні актуальні зміни в нормативних документах, які регламентують процес атестації </a:t>
            </a:r>
            <a:endParaRPr lang="uk-UA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3317" y="1256514"/>
            <a:ext cx="837456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i="1" dirty="0"/>
              <a:t>Постанова Кабінету Міністрів України </a:t>
            </a:r>
            <a:r>
              <a:rPr lang="uk-UA" sz="2000" b="1" i="1" dirty="0" smtClean="0"/>
              <a:t>«</a:t>
            </a:r>
            <a:r>
              <a:rPr lang="uk-UA" sz="2000" b="1" i="1" dirty="0"/>
              <a:t>Порядок присудження наукових ступенів</a:t>
            </a:r>
            <a:r>
              <a:rPr lang="uk-UA" sz="2000" b="1" i="1" dirty="0" smtClean="0"/>
              <a:t>»</a:t>
            </a:r>
          </a:p>
          <a:p>
            <a:pPr algn="just"/>
            <a:r>
              <a:rPr lang="uk-UA" sz="2000" dirty="0" smtClean="0"/>
              <a:t>- дія</a:t>
            </a:r>
            <a:r>
              <a:rPr lang="uk-UA" sz="2000" dirty="0"/>
              <a:t> </a:t>
            </a:r>
            <a:r>
              <a:rPr lang="uk-UA" sz="2000" u="sng" dirty="0">
                <a:hlinkClick r:id="rId2"/>
              </a:rPr>
              <a:t>Порядку присудження наукових ступенів</a:t>
            </a:r>
            <a:r>
              <a:rPr lang="uk-UA" sz="2000" dirty="0"/>
              <a:t>, затвердженого постановою Кабінету Міністрів України від 24 липня 2013 р. № </a:t>
            </a:r>
            <a:r>
              <a:rPr lang="uk-UA" sz="2000" dirty="0" smtClean="0"/>
              <a:t>567, </a:t>
            </a:r>
            <a:r>
              <a:rPr lang="uk-UA" sz="2000" dirty="0"/>
              <a:t>поширюється на осіб, які продовжують здобувати наукові ступені відповідно до </a:t>
            </a:r>
            <a:r>
              <a:rPr lang="uk-UA" sz="2000" u="sng" dirty="0">
                <a:hlinkClick r:id="rId3"/>
              </a:rPr>
              <a:t>підпункту 7</a:t>
            </a:r>
            <a:r>
              <a:rPr lang="uk-UA" sz="2000" dirty="0"/>
              <a:t> пункту 2 розділу </a:t>
            </a:r>
            <a:r>
              <a:rPr lang="en-US" sz="2000" dirty="0"/>
              <a:t>XV “</a:t>
            </a:r>
            <a:r>
              <a:rPr lang="uk-UA" sz="2000" dirty="0"/>
              <a:t>Прикінцеві та перехідні положення” Закону України “Про вищу освіту</a:t>
            </a:r>
            <a:r>
              <a:rPr lang="uk-UA" sz="2000" dirty="0" smtClean="0"/>
              <a:t>”.</a:t>
            </a:r>
          </a:p>
          <a:p>
            <a:pPr fontAlgn="base"/>
            <a:r>
              <a:rPr lang="uk-UA" sz="2000" dirty="0" smtClean="0"/>
              <a:t>- У</a:t>
            </a:r>
            <a:r>
              <a:rPr lang="uk-UA" sz="2000" dirty="0"/>
              <a:t> </a:t>
            </a:r>
            <a:r>
              <a:rPr lang="uk-UA" sz="2000" u="sng" dirty="0">
                <a:hlinkClick r:id="rId2"/>
              </a:rPr>
              <a:t>Порядку присудження наукових </a:t>
            </a:r>
            <a:r>
              <a:rPr lang="uk-UA" sz="2000" u="sng" dirty="0" smtClean="0">
                <a:hlinkClick r:id="rId2"/>
              </a:rPr>
              <a:t>ступенів</a:t>
            </a:r>
            <a:r>
              <a:rPr lang="uk-UA" sz="2000" dirty="0" smtClean="0"/>
              <a:t>:</a:t>
            </a:r>
            <a:endParaRPr lang="uk-UA" sz="2000" dirty="0"/>
          </a:p>
          <a:p>
            <a:pPr fontAlgn="base"/>
            <a:r>
              <a:rPr lang="uk-UA" sz="2000" dirty="0" smtClean="0"/>
              <a:t>    1</a:t>
            </a:r>
            <a:r>
              <a:rPr lang="uk-UA" sz="2000" dirty="0"/>
              <a:t>) абзаци </a:t>
            </a:r>
            <a:r>
              <a:rPr lang="uk-UA" sz="2000" u="sng" dirty="0">
                <a:hlinkClick r:id="rId4"/>
              </a:rPr>
              <a:t>перший</a:t>
            </a:r>
            <a:r>
              <a:rPr lang="uk-UA" sz="2000" dirty="0"/>
              <a:t> і </a:t>
            </a:r>
            <a:r>
              <a:rPr lang="uk-UA" sz="2000" u="sng" dirty="0">
                <a:hlinkClick r:id="rId5"/>
              </a:rPr>
              <a:t>другий</a:t>
            </a:r>
            <a:r>
              <a:rPr lang="uk-UA" sz="2000" dirty="0"/>
              <a:t> пункту 7 виключити;</a:t>
            </a:r>
          </a:p>
          <a:p>
            <a:pPr algn="just" fontAlgn="base"/>
            <a:r>
              <a:rPr lang="uk-UA" sz="2000" dirty="0" smtClean="0"/>
              <a:t>    2</a:t>
            </a:r>
            <a:r>
              <a:rPr lang="uk-UA" sz="2000" dirty="0"/>
              <a:t>) в </a:t>
            </a:r>
            <a:r>
              <a:rPr lang="uk-UA" sz="2000" u="sng" dirty="0">
                <a:hlinkClick r:id="rId6"/>
              </a:rPr>
              <a:t>абзаці першому</a:t>
            </a:r>
            <a:r>
              <a:rPr lang="uk-UA" sz="2000" dirty="0"/>
              <a:t> пункту 27 слова “, роботою спеціалізованих вчених рад” виключити;</a:t>
            </a:r>
          </a:p>
          <a:p>
            <a:pPr algn="just" fontAlgn="base"/>
            <a:r>
              <a:rPr lang="uk-UA" sz="2000" dirty="0" smtClean="0"/>
              <a:t>    3</a:t>
            </a:r>
            <a:r>
              <a:rPr lang="uk-UA" sz="2000" dirty="0"/>
              <a:t>) розділи </a:t>
            </a:r>
            <a:r>
              <a:rPr lang="uk-UA" sz="2000" u="sng" dirty="0">
                <a:hlinkClick r:id="rId7"/>
              </a:rPr>
              <a:t>“Позбавлення наукових ступенів”</a:t>
            </a:r>
            <a:r>
              <a:rPr lang="uk-UA" sz="2000" dirty="0"/>
              <a:t> і </a:t>
            </a:r>
            <a:r>
              <a:rPr lang="uk-UA" sz="2000" u="sng" dirty="0">
                <a:hlinkClick r:id="rId8"/>
              </a:rPr>
              <a:t>“Розгляд </a:t>
            </a:r>
            <a:r>
              <a:rPr lang="uk-UA" sz="2000" u="sng" dirty="0" smtClean="0">
                <a:hlinkClick r:id="rId8"/>
              </a:rPr>
              <a:t>апеляцій”</a:t>
            </a:r>
            <a:r>
              <a:rPr lang="uk-UA" sz="2000" dirty="0"/>
              <a:t> </a:t>
            </a:r>
            <a:r>
              <a:rPr lang="uk-UA" sz="2000" dirty="0" smtClean="0"/>
              <a:t>виключити.</a:t>
            </a:r>
          </a:p>
          <a:p>
            <a:pPr fontAlgn="base"/>
            <a:r>
              <a:rPr lang="uk-UA" sz="2000" dirty="0" smtClean="0"/>
              <a:t>- </a:t>
            </a:r>
            <a:r>
              <a:rPr lang="ru-RU" sz="2000" u="sng" dirty="0">
                <a:hlinkClick r:id="rId9"/>
              </a:rPr>
              <a:t>Постанова </a:t>
            </a:r>
            <a:r>
              <a:rPr lang="ru-RU" sz="2000" u="sng" dirty="0" err="1">
                <a:hlinkClick r:id="rId9"/>
              </a:rPr>
              <a:t>Кабінету</a:t>
            </a:r>
            <a:r>
              <a:rPr lang="ru-RU" sz="2000" u="sng" dirty="0">
                <a:hlinkClick r:id="rId9"/>
              </a:rPr>
              <a:t> </a:t>
            </a:r>
            <a:r>
              <a:rPr lang="ru-RU" sz="2000" u="sng" dirty="0" err="1">
                <a:hlinkClick r:id="rId9"/>
              </a:rPr>
              <a:t>Міністрів</a:t>
            </a:r>
            <a:r>
              <a:rPr lang="ru-RU" sz="2000" u="sng" dirty="0">
                <a:hlinkClick r:id="rId9"/>
              </a:rPr>
              <a:t> </a:t>
            </a:r>
            <a:r>
              <a:rPr lang="ru-RU" sz="2000" u="sng" dirty="0" err="1">
                <a:hlinkClick r:id="rId9"/>
              </a:rPr>
              <a:t>України</a:t>
            </a:r>
            <a:r>
              <a:rPr lang="ru-RU" sz="2000" u="sng" dirty="0">
                <a:hlinkClick r:id="rId9"/>
              </a:rPr>
              <a:t> </a:t>
            </a:r>
            <a:r>
              <a:rPr lang="ru-RU" sz="2000" u="sng" dirty="0" err="1">
                <a:hlinkClick r:id="rId9"/>
              </a:rPr>
              <a:t>від</a:t>
            </a:r>
            <a:r>
              <a:rPr lang="ru-RU" sz="2000" u="sng" dirty="0">
                <a:hlinkClick r:id="rId9"/>
              </a:rPr>
              <a:t> 24 </a:t>
            </a:r>
            <a:r>
              <a:rPr lang="ru-RU" sz="2000" u="sng" dirty="0" err="1">
                <a:hlinkClick r:id="rId9"/>
              </a:rPr>
              <a:t>липня</a:t>
            </a:r>
            <a:r>
              <a:rPr lang="ru-RU" sz="2000" u="sng" dirty="0">
                <a:hlinkClick r:id="rId9"/>
              </a:rPr>
              <a:t> 2013 р. № 567</a:t>
            </a:r>
            <a:r>
              <a:rPr lang="ru-RU" sz="2000" dirty="0"/>
              <a:t> “Про </a:t>
            </a:r>
            <a:r>
              <a:rPr lang="ru-RU" sz="2000" dirty="0" err="1"/>
              <a:t>затвердження</a:t>
            </a:r>
            <a:r>
              <a:rPr lang="ru-RU" sz="2000" dirty="0"/>
              <a:t> Порядку </a:t>
            </a:r>
            <a:r>
              <a:rPr lang="ru-RU" sz="2000" dirty="0" err="1"/>
              <a:t>присудження</a:t>
            </a:r>
            <a:r>
              <a:rPr lang="ru-RU" sz="2000" dirty="0"/>
              <a:t> </a:t>
            </a:r>
            <a:r>
              <a:rPr lang="ru-RU" sz="2000" dirty="0" err="1"/>
              <a:t>наукових</a:t>
            </a:r>
            <a:r>
              <a:rPr lang="ru-RU" sz="2000" dirty="0"/>
              <a:t> </a:t>
            </a:r>
            <a:r>
              <a:rPr lang="ru-RU" sz="2000" dirty="0" err="1"/>
              <a:t>ступенів</a:t>
            </a:r>
            <a:r>
              <a:rPr lang="ru-RU" sz="2000" dirty="0" smtClean="0"/>
              <a:t>” </a:t>
            </a:r>
            <a:r>
              <a:rPr lang="ru-RU" sz="2000" dirty="0" err="1" smtClean="0"/>
              <a:t>втрачає</a:t>
            </a:r>
            <a:r>
              <a:rPr lang="ru-RU" sz="2000" dirty="0" smtClean="0"/>
              <a:t> </a:t>
            </a:r>
            <a:r>
              <a:rPr lang="ru-RU" sz="2000" dirty="0" err="1" smtClean="0"/>
              <a:t>чинність</a:t>
            </a:r>
            <a:r>
              <a:rPr lang="ru-RU" sz="2000" dirty="0" smtClean="0"/>
              <a:t> з 31 </a:t>
            </a:r>
            <a:r>
              <a:rPr lang="ru-RU" sz="2000" dirty="0" err="1" smtClean="0"/>
              <a:t>грудня</a:t>
            </a:r>
            <a:r>
              <a:rPr lang="ru-RU" sz="2000" dirty="0" smtClean="0"/>
              <a:t> 2019 року.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60724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34537" y="409021"/>
            <a:ext cx="83745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i="1" dirty="0" smtClean="0"/>
              <a:t>Наказ МОН «Порядок присвоєння вчених звань науковим і науково-педагогічним працівникам»</a:t>
            </a:r>
          </a:p>
          <a:p>
            <a:pPr algn="just"/>
            <a:endParaRPr lang="uk-UA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34537" y="1062164"/>
            <a:ext cx="8515549" cy="5180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5750" algn="just" fontAlgn="base">
              <a:spcAft>
                <a:spcPts val="750"/>
              </a:spcAft>
            </a:pP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Вчене звання </a:t>
            </a:r>
            <a:r>
              <a:rPr lang="uk-UA" sz="1350" b="1" u="sng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професора</a:t>
            </a: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присвоюють працівникам:</a:t>
            </a:r>
            <a:endParaRPr lang="uk-UA" sz="1350" dirty="0" smtClean="0">
              <a:ea typeface="Times New Roman" panose="02020603050405020304" pitchFamily="18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1) яким присуджено науковий ступінь доктора наук;</a:t>
            </a:r>
            <a:endParaRPr lang="uk-UA" sz="1350" dirty="0" smtClean="0">
              <a:ea typeface="Times New Roman" panose="02020603050405020304" pitchFamily="18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2) яким присвоєно вчене звання доцента або старшого дослідника (старшого наукового співробітника);</a:t>
            </a:r>
            <a:endParaRPr lang="uk-UA" sz="1350" dirty="0" smtClean="0">
              <a:ea typeface="Times New Roman" panose="02020603050405020304" pitchFamily="18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3) які пройшли навчання, стажування або працювали у вищому навчальному закладі, науковій (або науково-технічній) установі в країні, яка входить до Організації економічного співробітництва та розвитку (далі – ОЕСР) та/або Європейського Союзу (далі – ЄС), або є (чи були) керівниками/виконавцями проектів, які фінансуються зазначеними країнами, та мають відповідні сертифікати, свідоцтва, дипломи чи інші документи, які це підтверджують;</a:t>
            </a:r>
            <a:r>
              <a:rPr lang="uk-UA" sz="1350" dirty="0" smtClean="0">
                <a:ea typeface="Times New Roman" panose="02020603050405020304" pitchFamily="18" charset="0"/>
              </a:rPr>
              <a:t> </a:t>
            </a: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4) які викладають навчальні дисципліни державною мовою та/або мовою країни, яка входить до ОЕСР, на високому науково-методичному рівні, що підтверджено висновком кафедри вищого навчального закладу;</a:t>
            </a:r>
            <a:endParaRPr lang="uk-UA" sz="1350" dirty="0" smtClean="0">
              <a:ea typeface="Times New Roman" panose="02020603050405020304" pitchFamily="18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5) які мають:</a:t>
            </a:r>
            <a:endParaRPr lang="uk-UA" sz="1350" dirty="0" smtClean="0">
              <a:ea typeface="Times New Roman" panose="02020603050405020304" pitchFamily="18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стаж роботи не менш як 10 років на посаді асистента, викладача, старшого викладача, доцента, професора, завідувача (начальника або його заступника) кафедри, у тому числі останній календарний рік на одній кафедрі (одного вищого навчального закладу) на посаді доцента, професора, завідувача (начальника або його заступника) кафедри, зокрема за сумісництвом або за трудовим договором (контрактом) з погодинною оплатою. Для наукових працівників, які займаються науково-педагогічною діяльністю, стаж роботи може становити не менше п’ятнадцяти років на посадах наукових та науково-педагогічних працівників;</a:t>
            </a:r>
            <a:endParaRPr lang="uk-UA" sz="1350" dirty="0" smtClean="0">
              <a:ea typeface="Times New Roman" panose="02020603050405020304" pitchFamily="18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навчально-методичні та наукові праці, які опубліковані після захисту докторської дисертації у вітчизняних та/або іноземних рецензованих фахових виданнях, з яких не </a:t>
            </a:r>
            <a:r>
              <a:rPr lang="uk-UA" sz="1350" b="1" u="sng" dirty="0" smtClean="0">
                <a:ea typeface="Times New Roman" panose="02020603050405020304" pitchFamily="18" charset="0"/>
              </a:rPr>
              <a:t>менше двох публікацій </a:t>
            </a: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у періодичних виданнях, включених до </a:t>
            </a:r>
            <a:r>
              <a:rPr lang="uk-UA" sz="1350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наукометричних</a:t>
            </a: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баз </a:t>
            </a:r>
            <a:r>
              <a:rPr lang="uk-UA" sz="1350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Scopus</a:t>
            </a: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або </a:t>
            </a:r>
            <a:r>
              <a:rPr lang="uk-UA" sz="1350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Web</a:t>
            </a: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uk-UA" sz="1350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of</a:t>
            </a: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uk-UA" sz="1350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Science</a:t>
            </a: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та не є перекладами з інших мов;</a:t>
            </a:r>
            <a:endParaRPr lang="uk-UA" sz="1350" dirty="0" smtClean="0">
              <a:ea typeface="Times New Roman" panose="02020603050405020304" pitchFamily="18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сертифікат відповідно до Загальноєвропейської рекомендації з </a:t>
            </a:r>
            <a:r>
              <a:rPr lang="uk-UA" sz="1350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мовної</a:t>
            </a: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освіти (на рівні не нижче В2) </a:t>
            </a:r>
            <a:r>
              <a:rPr lang="uk-UA" sz="1350" b="1" u="sng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з мов країн Європейського Союзу</a:t>
            </a: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або </a:t>
            </a:r>
            <a:r>
              <a:rPr lang="uk-UA" sz="1350" b="1" u="sng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кваліфікаційні документи (диплом про вищу освіту, науковий ступінь)</a:t>
            </a: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пов’язані з використанням цих мов, або не менш як 10 праць, які опубліковані англійською мовою у періодичних виданнях, включених до </a:t>
            </a:r>
            <a:r>
              <a:rPr lang="uk-UA" sz="1350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наукометричних</a:t>
            </a: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баз </a:t>
            </a:r>
            <a:r>
              <a:rPr lang="uk-UA" sz="1350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Scopus</a:t>
            </a: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або </a:t>
            </a:r>
            <a:r>
              <a:rPr lang="uk-UA" sz="1350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Web</a:t>
            </a: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uk-UA" sz="1350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of</a:t>
            </a: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uk-UA" sz="1350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Science</a:t>
            </a: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та не є перекладами з інших мов.</a:t>
            </a:r>
            <a:endParaRPr lang="uk-UA" sz="135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686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34537" y="409021"/>
            <a:ext cx="83745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i="1" dirty="0" smtClean="0"/>
              <a:t>Наказ МОН «Порядок присвоєння вчених звань науковим і науково-педагогічним працівникам»</a:t>
            </a:r>
          </a:p>
          <a:p>
            <a:pPr algn="just"/>
            <a:endParaRPr lang="uk-UA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4536" y="1111541"/>
            <a:ext cx="8493777" cy="4765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5750" algn="just" fontAlgn="base">
              <a:spcAft>
                <a:spcPts val="750"/>
              </a:spcAft>
            </a:pP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Вчене звання </a:t>
            </a:r>
            <a:r>
              <a:rPr lang="uk-UA" sz="1350" b="1" u="sng" dirty="0">
                <a:solidFill>
                  <a:srgbClr val="000000"/>
                </a:solidFill>
                <a:ea typeface="Times New Roman" panose="02020603050405020304" pitchFamily="18" charset="0"/>
              </a:rPr>
              <a:t>доцента</a:t>
            </a: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 присвоюється працівникам:</a:t>
            </a:r>
            <a:endParaRPr lang="uk-UA" sz="1350" dirty="0">
              <a:ea typeface="Times New Roman" panose="02020603050405020304" pitchFamily="18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1) яким присуджено науковий ступінь доктора філософії (кандидата наук), доктора наук;</a:t>
            </a:r>
            <a:endParaRPr lang="uk-UA" sz="1350" dirty="0">
              <a:ea typeface="Times New Roman" panose="02020603050405020304" pitchFamily="18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2) які пройшли навчання, стажування або працювали у вищому навчальному закладі, науковій (або науково-технічній) установі в країні, яка входить до ОЕСР та/або ЄС, або є (чи були) керівниками/виконавцями проектів, які фінансуються зазначеними країнами, та мають відповідні сертифікати, свідоцтва, дипломи чи інші документи, які це підтверджують, або взяли участь у роботі не менш як однієї наукової конференції (конгресу, симпозіуму, семінару), проведеної у країні, що входить до ОЕСР та/або ЄС;</a:t>
            </a:r>
            <a:r>
              <a:rPr lang="uk-UA" sz="1350" dirty="0">
                <a:ea typeface="Times New Roman" panose="02020603050405020304" pitchFamily="18" charset="0"/>
              </a:rPr>
              <a:t> </a:t>
            </a:r>
            <a:endParaRPr lang="uk-UA" sz="1350" dirty="0" smtClean="0">
              <a:ea typeface="Times New Roman" panose="02020603050405020304" pitchFamily="18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3</a:t>
            </a: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) які викладають навчальні дисципліни державною мовою та/або мовою країни, яка входить до ОЕСР, на високому науково-методичному рівні, що підтверджено висновком кафедри вищого навчального закладу;</a:t>
            </a:r>
            <a:endParaRPr lang="uk-UA" sz="1350" dirty="0">
              <a:ea typeface="Times New Roman" panose="02020603050405020304" pitchFamily="18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4) які мають:</a:t>
            </a:r>
            <a:endParaRPr lang="uk-UA" sz="1350" dirty="0">
              <a:ea typeface="Times New Roman" panose="02020603050405020304" pitchFamily="18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стаж роботи не менше ніж п’ять навчальних років на посадах асистента, викладача, старшого викладача, доцента, професора, завідувача (начальника або його заступника) кафедри, у тому числі останній календарний рік на одній кафедрі (в одному вищому навчальному закладі), зокрема за сумісництвом або за трудовим договором (контрактом) з погодинною </a:t>
            </a:r>
            <a:r>
              <a:rPr lang="uk-UA" sz="13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оплатою;</a:t>
            </a:r>
            <a:endParaRPr lang="uk-UA" sz="1350" dirty="0">
              <a:ea typeface="Times New Roman" panose="02020603050405020304" pitchFamily="18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навчально-методичні та наукові праці, які опубліковані після захисту дисертації у вітчизняних та/або іноземних (міжнародних) рецензованих фахових виданнях, з яких </a:t>
            </a:r>
            <a:r>
              <a:rPr lang="uk-UA" sz="1350" b="1" u="sng" dirty="0">
                <a:solidFill>
                  <a:srgbClr val="000000"/>
                </a:solidFill>
                <a:ea typeface="Times New Roman" panose="02020603050405020304" pitchFamily="18" charset="0"/>
              </a:rPr>
              <a:t>не менше однієї публікації </a:t>
            </a: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у періодичних виданнях, включених до </a:t>
            </a:r>
            <a:r>
              <a:rPr lang="uk-UA" sz="1350" dirty="0" err="1">
                <a:solidFill>
                  <a:srgbClr val="000000"/>
                </a:solidFill>
                <a:ea typeface="Times New Roman" panose="02020603050405020304" pitchFamily="18" charset="0"/>
              </a:rPr>
              <a:t>наукометричних</a:t>
            </a: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 баз </a:t>
            </a:r>
            <a:r>
              <a:rPr lang="uk-UA" sz="1350" dirty="0" err="1">
                <a:solidFill>
                  <a:srgbClr val="000000"/>
                </a:solidFill>
                <a:ea typeface="Times New Roman" panose="02020603050405020304" pitchFamily="18" charset="0"/>
              </a:rPr>
              <a:t>Scopus</a:t>
            </a: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 або </a:t>
            </a:r>
            <a:r>
              <a:rPr lang="uk-UA" sz="1350" dirty="0" err="1">
                <a:solidFill>
                  <a:srgbClr val="000000"/>
                </a:solidFill>
                <a:ea typeface="Times New Roman" panose="02020603050405020304" pitchFamily="18" charset="0"/>
              </a:rPr>
              <a:t>Web</a:t>
            </a: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uk-UA" sz="1350" dirty="0" err="1">
                <a:solidFill>
                  <a:srgbClr val="000000"/>
                </a:solidFill>
                <a:ea typeface="Times New Roman" panose="02020603050405020304" pitchFamily="18" charset="0"/>
              </a:rPr>
              <a:t>of</a:t>
            </a: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uk-UA" sz="1350" dirty="0" err="1">
                <a:solidFill>
                  <a:srgbClr val="000000"/>
                </a:solidFill>
                <a:ea typeface="Times New Roman" panose="02020603050405020304" pitchFamily="18" charset="0"/>
              </a:rPr>
              <a:t>Science</a:t>
            </a: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, та не є перекладами з інших мов;</a:t>
            </a:r>
            <a:endParaRPr lang="uk-UA" sz="1350" dirty="0">
              <a:ea typeface="Times New Roman" panose="02020603050405020304" pitchFamily="18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сертифікат відповідно до Загальноєвропейської рекомендації з </a:t>
            </a:r>
            <a:r>
              <a:rPr lang="uk-UA" sz="1350" dirty="0" err="1">
                <a:solidFill>
                  <a:srgbClr val="000000"/>
                </a:solidFill>
                <a:ea typeface="Times New Roman" panose="02020603050405020304" pitchFamily="18" charset="0"/>
              </a:rPr>
              <a:t>мовної</a:t>
            </a: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 освіти (на рівні не нижче В2) </a:t>
            </a:r>
            <a:r>
              <a:rPr lang="uk-UA" sz="1350" b="1" u="sng" dirty="0">
                <a:solidFill>
                  <a:srgbClr val="000000"/>
                </a:solidFill>
                <a:ea typeface="Times New Roman" panose="02020603050405020304" pitchFamily="18" charset="0"/>
              </a:rPr>
              <a:t>з мов країн Європейського Союзу </a:t>
            </a: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або </a:t>
            </a:r>
            <a:r>
              <a:rPr lang="uk-UA" sz="1350" b="1" u="sng" dirty="0">
                <a:solidFill>
                  <a:srgbClr val="000000"/>
                </a:solidFill>
                <a:ea typeface="Times New Roman" panose="02020603050405020304" pitchFamily="18" charset="0"/>
              </a:rPr>
              <a:t>кваліфікаційні документи (диплом про вищу освіту, науковий ступінь)</a:t>
            </a: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, пов’язані з використанням цих мов, </a:t>
            </a:r>
            <a:r>
              <a:rPr lang="uk-UA" sz="1350" b="1" u="sng" dirty="0">
                <a:solidFill>
                  <a:srgbClr val="000000"/>
                </a:solidFill>
                <a:ea typeface="Times New Roman" panose="02020603050405020304" pitchFamily="18" charset="0"/>
              </a:rPr>
              <a:t>або не менш як 10 праць, які опубліковані англійською мовою </a:t>
            </a: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у періодичних виданнях, включених до </a:t>
            </a:r>
            <a:r>
              <a:rPr lang="uk-UA" sz="1350" dirty="0" err="1">
                <a:solidFill>
                  <a:srgbClr val="000000"/>
                </a:solidFill>
                <a:ea typeface="Times New Roman" panose="02020603050405020304" pitchFamily="18" charset="0"/>
              </a:rPr>
              <a:t>наукометричних</a:t>
            </a: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 баз </a:t>
            </a:r>
            <a:r>
              <a:rPr lang="uk-UA" sz="1350" dirty="0" err="1">
                <a:solidFill>
                  <a:srgbClr val="000000"/>
                </a:solidFill>
                <a:ea typeface="Times New Roman" panose="02020603050405020304" pitchFamily="18" charset="0"/>
              </a:rPr>
              <a:t>Scopus</a:t>
            </a: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 або </a:t>
            </a:r>
            <a:r>
              <a:rPr lang="uk-UA" sz="1350" dirty="0" err="1">
                <a:solidFill>
                  <a:srgbClr val="000000"/>
                </a:solidFill>
                <a:ea typeface="Times New Roman" panose="02020603050405020304" pitchFamily="18" charset="0"/>
              </a:rPr>
              <a:t>Web</a:t>
            </a: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uk-UA" sz="1350" dirty="0" err="1">
                <a:solidFill>
                  <a:srgbClr val="000000"/>
                </a:solidFill>
                <a:ea typeface="Times New Roman" panose="02020603050405020304" pitchFamily="18" charset="0"/>
              </a:rPr>
              <a:t>of</a:t>
            </a: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uk-UA" sz="1350" dirty="0" err="1">
                <a:solidFill>
                  <a:srgbClr val="000000"/>
                </a:solidFill>
                <a:ea typeface="Times New Roman" panose="02020603050405020304" pitchFamily="18" charset="0"/>
              </a:rPr>
              <a:t>Science</a:t>
            </a:r>
            <a:r>
              <a:rPr lang="uk-UA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, та не є перекладами з інших мов.</a:t>
            </a:r>
            <a:endParaRPr lang="uk-UA" sz="135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939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4537" y="409021"/>
            <a:ext cx="83745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i="1" dirty="0" smtClean="0"/>
              <a:t>Наказ МОН «</a:t>
            </a:r>
            <a:r>
              <a:rPr lang="ru-RU" sz="2000" b="1" i="1" dirty="0"/>
              <a:t>Про </a:t>
            </a:r>
            <a:r>
              <a:rPr lang="ru-RU" sz="2000" b="1" i="1" dirty="0" err="1"/>
              <a:t>затвердження</a:t>
            </a:r>
            <a:r>
              <a:rPr lang="ru-RU" sz="2000" b="1" i="1" dirty="0"/>
              <a:t> </a:t>
            </a:r>
            <a:r>
              <a:rPr lang="ru-RU" sz="2000" b="1" i="1" dirty="0" err="1"/>
              <a:t>Вимог</a:t>
            </a:r>
            <a:r>
              <a:rPr lang="ru-RU" sz="2000" b="1" i="1" dirty="0"/>
              <a:t> до </a:t>
            </a:r>
            <a:r>
              <a:rPr lang="ru-RU" sz="2000" b="1" i="1" dirty="0" err="1"/>
              <a:t>оформлення</a:t>
            </a:r>
            <a:r>
              <a:rPr lang="ru-RU" sz="2000" b="1" i="1" dirty="0"/>
              <a:t> </a:t>
            </a:r>
            <a:r>
              <a:rPr lang="ru-RU" sz="2000" b="1" i="1" dirty="0" err="1"/>
              <a:t>дисертації</a:t>
            </a:r>
            <a:r>
              <a:rPr lang="uk-UA" sz="2000" b="1" i="1" dirty="0" smtClean="0"/>
              <a:t>»</a:t>
            </a:r>
          </a:p>
          <a:p>
            <a:pPr algn="ctr"/>
            <a:r>
              <a:rPr lang="uk-UA" sz="2000" i="1" dirty="0" smtClean="0"/>
              <a:t>(ОСНОВНІ НОВОВЕДЕННЯ)</a:t>
            </a:r>
            <a:endParaRPr lang="uk-UA" sz="2000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4537" y="1285479"/>
            <a:ext cx="8602634" cy="463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b="1" dirty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uk-UA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Дисертація на здобуття наукового ступеня доктора наук, доктора філософії (кандидата наук) готується державною мовою у вигляді спеціально підготовленої наукової праці на правах рукопису в твердій або м’якій палітурці та в електронній формі.</a:t>
            </a:r>
            <a:endParaRPr lang="uk-UA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За бажанням здобувача дисертація може бути перекладена англійською мовою або іншою мовою, пов’язаною з предметом дослідження, з поданням перекладу до спеціалізованої вченої ради.</a:t>
            </a:r>
            <a:endParaRPr lang="uk-UA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Дисертація повинна крім основних класичних структурних елементів містити анотацію українською та англійською мовами обсягом 0,2-0,3 авторського аркушу кожна. Анотація може подаватися також третьою мовою, пов’язаною з предметом дослідження.</a:t>
            </a:r>
            <a:endParaRPr lang="uk-UA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b="1" dirty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uk-UA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Після ключових слів анотації наводиться список публікацій здобувача за темою дисертації.</a:t>
            </a:r>
            <a:endParaRPr lang="uk-UA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У вступі не потрібно вказувати такі елементи як об’єкт і предмет дослідження. </a:t>
            </a:r>
            <a:endParaRPr lang="uk-UA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553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4537" y="409021"/>
            <a:ext cx="83745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i="1" dirty="0" smtClean="0"/>
              <a:t>Наказ МОН «</a:t>
            </a:r>
            <a:r>
              <a:rPr lang="ru-RU" sz="2000" b="1" i="1" dirty="0"/>
              <a:t>Про </a:t>
            </a:r>
            <a:r>
              <a:rPr lang="ru-RU" sz="2000" b="1" i="1" dirty="0" err="1"/>
              <a:t>затвердження</a:t>
            </a:r>
            <a:r>
              <a:rPr lang="ru-RU" sz="2000" b="1" i="1" dirty="0"/>
              <a:t> </a:t>
            </a:r>
            <a:r>
              <a:rPr lang="ru-RU" sz="2000" b="1" i="1" dirty="0" err="1"/>
              <a:t>Вимог</a:t>
            </a:r>
            <a:r>
              <a:rPr lang="ru-RU" sz="2000" b="1" i="1" dirty="0"/>
              <a:t> до </a:t>
            </a:r>
            <a:r>
              <a:rPr lang="ru-RU" sz="2000" b="1" i="1" dirty="0" err="1"/>
              <a:t>оформлення</a:t>
            </a:r>
            <a:r>
              <a:rPr lang="ru-RU" sz="2000" b="1" i="1" dirty="0"/>
              <a:t> </a:t>
            </a:r>
            <a:r>
              <a:rPr lang="ru-RU" sz="2000" b="1" i="1" dirty="0" err="1"/>
              <a:t>дисертації</a:t>
            </a:r>
            <a:r>
              <a:rPr lang="uk-UA" sz="2000" b="1" i="1" dirty="0" smtClean="0"/>
              <a:t>»</a:t>
            </a:r>
          </a:p>
          <a:p>
            <a:pPr algn="ctr"/>
            <a:r>
              <a:rPr lang="uk-UA" sz="2000" i="1" dirty="0" smtClean="0"/>
              <a:t>(ОСНОВНІ НОВОВЕДЕННЯ)</a:t>
            </a:r>
            <a:endParaRPr lang="uk-UA" sz="2000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4537" y="1285479"/>
            <a:ext cx="8602634" cy="4239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uk-UA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 розділах дисертації має бути зроблено посилання на всі наукові праці здобувача, наведені в анотації. Список цих праць має також міститися у списку використаних джерел.</a:t>
            </a:r>
            <a:endParaRPr lang="uk-UA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Список використаних джерел формується здобувачем наукового ступеня за його вибором (</a:t>
            </a:r>
            <a:r>
              <a:rPr lang="uk-UA" b="1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опціонально</a:t>
            </a:r>
            <a:r>
              <a:rPr lang="uk-UA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- в кінці кожного розділу основної частини дисертації).</a:t>
            </a:r>
            <a:endParaRPr lang="uk-UA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Бібліографічний опис списку використаних джерел у дисертації може оформлятися здобувачем за його вибором з урахуванням ДСТУ 8302:2015 або одним зі стилів, віднесених до рекомендованого переліку стилів оформлення списку наукових публікацій.</a:t>
            </a:r>
            <a:endParaRPr lang="uk-UA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Обов’язковим додатком до дисертації є список публікацій здобувача за темою дисертації та відомості про апробацію результатів дисертації (зазначаються назви конференції, конгресу, симпозіуму, семінару, школи, місце та дата проведення, форма участі).</a:t>
            </a:r>
            <a:endParaRPr lang="uk-UA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49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1630" y="39078"/>
            <a:ext cx="83711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i="1" dirty="0"/>
              <a:t>Наказ МОН «</a:t>
            </a:r>
            <a:r>
              <a:rPr lang="ru-RU" sz="2000" b="1" i="1" dirty="0"/>
              <a:t>Про </a:t>
            </a:r>
            <a:r>
              <a:rPr lang="ru-RU" sz="2000" b="1" i="1" dirty="0" err="1"/>
              <a:t>опублікування</a:t>
            </a:r>
            <a:r>
              <a:rPr lang="ru-RU" sz="2000" b="1" i="1" dirty="0"/>
              <a:t> </a:t>
            </a:r>
            <a:r>
              <a:rPr lang="ru-RU" sz="2000" b="1" i="1" dirty="0" err="1"/>
              <a:t>результатів</a:t>
            </a:r>
            <a:r>
              <a:rPr lang="ru-RU" sz="2000" b="1" i="1" dirty="0"/>
              <a:t> </a:t>
            </a:r>
            <a:r>
              <a:rPr lang="ru-RU" sz="2000" b="1" i="1" dirty="0" err="1"/>
              <a:t>дисертацій</a:t>
            </a:r>
            <a:r>
              <a:rPr lang="ru-RU" sz="2000" b="1" i="1" dirty="0"/>
              <a:t> на </a:t>
            </a:r>
            <a:r>
              <a:rPr lang="ru-RU" sz="2000" b="1" i="1" dirty="0" err="1"/>
              <a:t>здобуття</a:t>
            </a:r>
            <a:r>
              <a:rPr lang="ru-RU" sz="2000" b="1" i="1" dirty="0"/>
              <a:t> </a:t>
            </a:r>
            <a:r>
              <a:rPr lang="ru-RU" sz="2000" b="1" i="1" dirty="0" err="1"/>
              <a:t>наукових</a:t>
            </a:r>
            <a:r>
              <a:rPr lang="ru-RU" sz="2000" b="1" i="1" dirty="0"/>
              <a:t> </a:t>
            </a:r>
            <a:r>
              <a:rPr lang="ru-RU" sz="2000" b="1" i="1" dirty="0" err="1"/>
              <a:t>ступенів</a:t>
            </a:r>
            <a:r>
              <a:rPr lang="ru-RU" sz="2000" b="1" i="1" dirty="0"/>
              <a:t> доктора і кандидата наук</a:t>
            </a:r>
            <a:r>
              <a:rPr lang="ru-RU" sz="2000" b="1" i="1" dirty="0" smtClean="0"/>
              <a:t>»</a:t>
            </a:r>
          </a:p>
          <a:p>
            <a:pPr algn="ctr"/>
            <a:r>
              <a:rPr lang="ru-RU" sz="2000" b="1" i="1" dirty="0" smtClean="0"/>
              <a:t>(ОСНОВНІ ЗАСТЕРЕЖЕННЯ)</a:t>
            </a:r>
            <a:endParaRPr lang="uk-UA" sz="2000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85057" y="1054741"/>
            <a:ext cx="8697686" cy="5365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5750" algn="just" fontAlgn="base">
              <a:spcAft>
                <a:spcPts val="750"/>
              </a:spcAft>
            </a:pPr>
            <a:r>
              <a:rPr lang="uk-UA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За темою дисертації на здобуття наукового ступеня доктора наук необхідна наявність не менше </a:t>
            </a:r>
            <a:r>
              <a:rPr lang="uk-UA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20 публікацій у наукових (зокрема електронних) фахових виданнях України та інших держав</a:t>
            </a:r>
            <a:r>
              <a:rPr lang="uk-UA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, з яких:</a:t>
            </a:r>
            <a:endParaRPr lang="uk-UA" sz="1600" dirty="0">
              <a:ea typeface="Times New Roman" panose="02020603050405020304" pitchFamily="18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не менше </a:t>
            </a:r>
            <a:r>
              <a:rPr lang="uk-UA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чотирьох публікацій у наукових періодичних виданнях інших держав з напряму, з якого підготовлено дисертацію</a:t>
            </a:r>
            <a:r>
              <a:rPr lang="uk-UA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. До таких публікацій можуть прирівнюватися </a:t>
            </a:r>
            <a:r>
              <a:rPr lang="uk-UA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публікації у виданнях України, які включені до міжнародних </a:t>
            </a:r>
            <a:r>
              <a:rPr lang="uk-UA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наукометричних</a:t>
            </a:r>
            <a:r>
              <a:rPr lang="uk-UA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баз</a:t>
            </a:r>
            <a:r>
              <a:rPr lang="uk-UA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;</a:t>
            </a:r>
            <a:endParaRPr lang="uk-UA" sz="1600" dirty="0">
              <a:ea typeface="Times New Roman" panose="02020603050405020304" pitchFamily="18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не більше п’яти публікацій в електронних наукових фахових виданнях;</a:t>
            </a:r>
            <a:r>
              <a:rPr lang="uk-UA" sz="1600" dirty="0"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у галузях природничих і технічних наук замість трьох статей можуть бути долучені </a:t>
            </a:r>
            <a:r>
              <a:rPr lang="uk-UA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три патенти на винахід</a:t>
            </a:r>
            <a:r>
              <a:rPr lang="uk-UA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(авторські свідоцтва про винахід), </a:t>
            </a:r>
            <a:r>
              <a:rPr lang="uk-UA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які пройшли кваліфікаційну експертизу</a:t>
            </a:r>
            <a:r>
              <a:rPr lang="uk-UA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і безпосередньо стосуються наукових результатів дисертації (за наявності).</a:t>
            </a:r>
            <a:endParaRPr lang="uk-UA" sz="1600" dirty="0">
              <a:ea typeface="Times New Roman" panose="02020603050405020304" pitchFamily="18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 </a:t>
            </a:r>
            <a:endParaRPr lang="uk-UA" sz="1600" dirty="0">
              <a:ea typeface="Times New Roman" panose="02020603050405020304" pitchFamily="18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За темою дисертації на здобуття наукового ступеня кандидата наук необхідна наявність не менше </a:t>
            </a:r>
            <a:r>
              <a:rPr lang="uk-UA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п’яти публікацій у наукових (зокрема електронних) фахових виданнях України та інших держав</a:t>
            </a:r>
            <a:r>
              <a:rPr lang="uk-UA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, з яких:</a:t>
            </a:r>
            <a:endParaRPr lang="uk-UA" sz="1600" dirty="0">
              <a:ea typeface="Times New Roman" panose="02020603050405020304" pitchFamily="18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не менше </a:t>
            </a:r>
            <a:r>
              <a:rPr lang="uk-UA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однієї статті у наукових періодичних виданнях інших держав з напряму, з якого підготовлено дисертацію</a:t>
            </a:r>
            <a:r>
              <a:rPr lang="uk-UA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. До такої публікації може прирівнюватися </a:t>
            </a:r>
            <a:r>
              <a:rPr lang="uk-UA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публікація у виданнях України, які включені до міжнародних </a:t>
            </a:r>
            <a:r>
              <a:rPr lang="uk-UA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наукометричних</a:t>
            </a:r>
            <a:r>
              <a:rPr lang="uk-UA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баз</a:t>
            </a:r>
            <a:r>
              <a:rPr lang="uk-UA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;</a:t>
            </a:r>
            <a:r>
              <a:rPr lang="uk-UA" sz="1600" dirty="0"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одна із статей може бути опублікована в електронному науковому фаховому виданні;</a:t>
            </a:r>
            <a:r>
              <a:rPr lang="uk-UA" sz="1600" dirty="0"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у галузях природничих і технічних наук замість однієї статті може бути долучений </a:t>
            </a:r>
            <a:r>
              <a:rPr lang="uk-UA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один патент на винахід</a:t>
            </a:r>
            <a:r>
              <a:rPr lang="uk-UA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(авторське свідоцтво про винахід), </a:t>
            </a:r>
            <a:r>
              <a:rPr lang="uk-UA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який пройшов кваліфікаційну експертизу</a:t>
            </a:r>
            <a:r>
              <a:rPr lang="uk-UA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і безпосередньо стосується наукових результатів дисертації (за наявності).</a:t>
            </a:r>
            <a:endParaRPr lang="uk-UA" sz="16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041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881743" y="661141"/>
            <a:ext cx="7421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>
                <a:solidFill>
                  <a:srgbClr val="002060"/>
                </a:solidFill>
              </a:rPr>
              <a:t>Стаття</a:t>
            </a:r>
            <a:r>
              <a:rPr lang="ru-RU" sz="2400" dirty="0">
                <a:solidFill>
                  <a:srgbClr val="002060"/>
                </a:solidFill>
              </a:rPr>
              <a:t> 42 проекту закону </a:t>
            </a:r>
            <a:r>
              <a:rPr lang="ru-RU" sz="2400" dirty="0" err="1">
                <a:solidFill>
                  <a:srgbClr val="002060"/>
                </a:solidFill>
              </a:rPr>
              <a:t>України</a:t>
            </a:r>
            <a:r>
              <a:rPr lang="ru-RU" sz="2400" dirty="0">
                <a:solidFill>
                  <a:srgbClr val="002060"/>
                </a:solidFill>
              </a:rPr>
              <a:t> «Про </a:t>
            </a:r>
            <a:r>
              <a:rPr lang="ru-RU" sz="2400" dirty="0" err="1">
                <a:solidFill>
                  <a:srgbClr val="002060"/>
                </a:solidFill>
              </a:rPr>
              <a:t>освіту</a:t>
            </a:r>
            <a:r>
              <a:rPr lang="ru-RU" sz="2400" dirty="0">
                <a:solidFill>
                  <a:srgbClr val="002060"/>
                </a:solidFill>
              </a:rPr>
              <a:t>» </a:t>
            </a:r>
            <a:r>
              <a:rPr lang="ru-RU" sz="2400" dirty="0" err="1">
                <a:solidFill>
                  <a:srgbClr val="002060"/>
                </a:solidFill>
              </a:rPr>
              <a:t>присвячена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академічній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доброчесності</a:t>
            </a:r>
            <a:endParaRPr lang="uk-UA" sz="2400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81743" y="2175135"/>
            <a:ext cx="748665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solidFill>
                  <a:srgbClr val="C00000"/>
                </a:solidFill>
                <a:ea typeface="Times New Roman" panose="02020603050405020304" pitchFamily="18" charset="0"/>
              </a:rPr>
              <a:t>Академічна доброчесність </a:t>
            </a:r>
            <a:r>
              <a:rPr lang="uk-UA" sz="2800" dirty="0">
                <a:ea typeface="Times New Roman" panose="02020603050405020304" pitchFamily="18" charset="0"/>
              </a:rPr>
              <a:t>- це сукупність етичних принципів та визначених законом правил, якими мають керуватися учасники освітнього процесу під час навчання, викладання та провадження наукової (творчої) діяльності з метою забезпечення довіри до результатів навчання та/або наукових (творчих) досягнень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726485085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1139</TotalTime>
  <Words>1539</Words>
  <Application>Microsoft Office PowerPoint</Application>
  <PresentationFormat>Экран (4:3)</PresentationFormat>
  <Paragraphs>89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Calibri</vt:lpstr>
      <vt:lpstr>Calibri Light</vt:lpstr>
      <vt:lpstr>Tahoma</vt:lpstr>
      <vt:lpstr>Times New Roman</vt:lpstr>
      <vt:lpstr>Wingdings</vt:lpstr>
      <vt:lpstr>Ретро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Дотримання академічної доброчесності передбачає:</vt:lpstr>
      <vt:lpstr>Презентация PowerPoint</vt:lpstr>
      <vt:lpstr>АКАДЕМІЧНА ВІДПОВІДАЛЬНІСТЬ: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17</cp:revision>
  <dcterms:created xsi:type="dcterms:W3CDTF">2017-04-17T11:55:04Z</dcterms:created>
  <dcterms:modified xsi:type="dcterms:W3CDTF">2017-05-04T06:31:08Z</dcterms:modified>
</cp:coreProperties>
</file>