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sldIdLst>
    <p:sldId id="256" r:id="rId2"/>
    <p:sldId id="277" r:id="rId3"/>
    <p:sldId id="272" r:id="rId4"/>
    <p:sldId id="275" r:id="rId5"/>
    <p:sldId id="257" r:id="rId6"/>
    <p:sldId id="276" r:id="rId7"/>
    <p:sldId id="262" r:id="rId8"/>
    <p:sldId id="270" r:id="rId9"/>
    <p:sldId id="264" r:id="rId10"/>
    <p:sldId id="271" r:id="rId11"/>
    <p:sldId id="265" r:id="rId12"/>
    <p:sldId id="273" r:id="rId13"/>
    <p:sldId id="278" r:id="rId14"/>
  </p:sldIdLst>
  <p:sldSz cx="12192000" cy="7708900"/>
  <p:notesSz cx="12192000" cy="77089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55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462179"/>
            <a:ext cx="8689976" cy="2820541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368377"/>
            <a:ext cx="8689976" cy="154177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5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821574"/>
            <a:ext cx="10364432" cy="9123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784897"/>
            <a:ext cx="9822532" cy="361292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742589"/>
            <a:ext cx="10364452" cy="76714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221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85235"/>
            <a:ext cx="10364452" cy="385247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726530"/>
            <a:ext cx="10364452" cy="1783209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907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85235"/>
            <a:ext cx="9302752" cy="3364246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4057943"/>
            <a:ext cx="8752299" cy="66858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915347"/>
            <a:ext cx="10364452" cy="15973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847738"/>
            <a:ext cx="609600" cy="657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3365003"/>
            <a:ext cx="609600" cy="657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790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404081"/>
            <a:ext cx="10364452" cy="282348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240810"/>
            <a:ext cx="10364452" cy="1282168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16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85235"/>
            <a:ext cx="10364452" cy="18042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660788"/>
            <a:ext cx="3298976" cy="64776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3308549"/>
            <a:ext cx="3298976" cy="32011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660788"/>
            <a:ext cx="3291521" cy="64776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9" y="3308549"/>
            <a:ext cx="3303351" cy="32011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660788"/>
            <a:ext cx="3304928" cy="64776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3308549"/>
            <a:ext cx="3304928" cy="32011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339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86553"/>
            <a:ext cx="10364452" cy="18029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5" y="4726529"/>
            <a:ext cx="3296409" cy="64776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5" y="2660788"/>
            <a:ext cx="3296409" cy="1713089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5" y="5374291"/>
            <a:ext cx="3296409" cy="113544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726529"/>
            <a:ext cx="3301828" cy="64776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660788"/>
            <a:ext cx="3303352" cy="1713089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5374288"/>
            <a:ext cx="3303352" cy="113544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4726529"/>
            <a:ext cx="3300681" cy="64776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660788"/>
            <a:ext cx="3304928" cy="1713089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5374286"/>
            <a:ext cx="3305053" cy="113545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632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660788"/>
            <a:ext cx="10364452" cy="3848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58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85237"/>
            <a:ext cx="2553326" cy="58245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85237"/>
            <a:ext cx="7658724" cy="58245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126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660787"/>
            <a:ext cx="10363826" cy="3848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5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931367"/>
            <a:ext cx="10351752" cy="30763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4111253"/>
            <a:ext cx="10351752" cy="15379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15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95260"/>
            <a:ext cx="10364451" cy="17942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660787"/>
            <a:ext cx="5106026" cy="3848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660787"/>
            <a:ext cx="5105400" cy="3848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49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95260"/>
            <a:ext cx="10364451" cy="17942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665200"/>
            <a:ext cx="4873474" cy="76436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429564"/>
            <a:ext cx="5106027" cy="3080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665200"/>
            <a:ext cx="4881804" cy="76436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429564"/>
            <a:ext cx="5105401" cy="3080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699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880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60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85236"/>
            <a:ext cx="3935688" cy="227428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85236"/>
            <a:ext cx="6200163" cy="58245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2959521"/>
            <a:ext cx="3935689" cy="355021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85236"/>
            <a:ext cx="5934969" cy="2274287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85237"/>
            <a:ext cx="3255358" cy="5824502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59521"/>
            <a:ext cx="5934949" cy="3550216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0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92D050"/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3" cy="770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95260"/>
            <a:ext cx="10364451" cy="1794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660788"/>
            <a:ext cx="10364452" cy="384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6613237"/>
            <a:ext cx="2743200" cy="41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6613237"/>
            <a:ext cx="6672887" cy="41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6613237"/>
            <a:ext cx="764215" cy="41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47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17" Type="http://schemas.openxmlformats.org/officeDocument/2006/relationships/image" Target="../media/image23.png"/><Relationship Id="rId2" Type="http://schemas.openxmlformats.org/officeDocument/2006/relationships/image" Target="../media/image2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19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5000">
              <a:srgbClr val="92D050"/>
            </a:gs>
            <a:gs pos="35000">
              <a:schemeClr val="accent2">
                <a:lumMod val="0"/>
                <a:lumOff val="100000"/>
              </a:schemeClr>
            </a:gs>
            <a:gs pos="93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spc="-35" dirty="0" err="1"/>
              <a:t>підготовка</a:t>
            </a:r>
            <a:r>
              <a:rPr lang="ru-RU" sz="6000" spc="-35" dirty="0"/>
              <a:t> </a:t>
            </a:r>
            <a:r>
              <a:rPr lang="ru-RU" sz="6000" spc="-35" dirty="0" err="1"/>
              <a:t>докторів</a:t>
            </a:r>
            <a:r>
              <a:rPr lang="ru-RU" sz="6000" spc="-35" dirty="0"/>
              <a:t> </a:t>
            </a:r>
            <a:r>
              <a:rPr lang="ru-RU" sz="6000" spc="-35" dirty="0" err="1"/>
              <a:t>філософії</a:t>
            </a:r>
            <a:r>
              <a:rPr lang="ru-RU" sz="6000" spc="-35" dirty="0"/>
              <a:t> у ВНЗ</a:t>
            </a:r>
            <a:br>
              <a:rPr lang="ru-RU" sz="6000" spc="-35" dirty="0"/>
            </a:br>
            <a:endParaRPr lang="uk-UA" sz="6000" dirty="0"/>
          </a:p>
        </p:txBody>
      </p:sp>
      <p:sp>
        <p:nvSpPr>
          <p:cNvPr id="2" name="object 2"/>
          <p:cNvSpPr txBox="1">
            <a:spLocks noGrp="1"/>
          </p:cNvSpPr>
          <p:nvPr>
            <p:ph sz="quarter" idx="13"/>
          </p:nvPr>
        </p:nvSpPr>
        <p:spPr>
          <a:xfrm>
            <a:off x="913774" y="2660787"/>
            <a:ext cx="10363826" cy="3390031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0" marR="5080" indent="0" algn="ctr">
              <a:lnSpc>
                <a:spcPts val="5830"/>
              </a:lnSpc>
              <a:spcBef>
                <a:spcPts val="835"/>
              </a:spcBef>
              <a:buNone/>
            </a:pPr>
            <a:endParaRPr lang="uk-UA" sz="1200" spc="-35" dirty="0" smtClean="0"/>
          </a:p>
          <a:p>
            <a:pPr marL="0" marR="5080" indent="0" algn="ctr">
              <a:lnSpc>
                <a:spcPts val="5830"/>
              </a:lnSpc>
              <a:spcBef>
                <a:spcPts val="835"/>
              </a:spcBef>
              <a:buNone/>
            </a:pPr>
            <a:endParaRPr lang="uk-UA" sz="1200" spc="-35" dirty="0"/>
          </a:p>
          <a:p>
            <a:pPr marL="0" marR="5080" indent="0" algn="ctr">
              <a:lnSpc>
                <a:spcPts val="5830"/>
              </a:lnSpc>
              <a:spcBef>
                <a:spcPts val="835"/>
              </a:spcBef>
              <a:buNone/>
            </a:pPr>
            <a:endParaRPr lang="uk-UA" sz="1200" spc="-35" dirty="0" smtClean="0"/>
          </a:p>
          <a:p>
            <a:pPr marL="0" marR="5080" indent="0" algn="ctr">
              <a:lnSpc>
                <a:spcPts val="5830"/>
              </a:lnSpc>
              <a:spcBef>
                <a:spcPts val="835"/>
              </a:spcBef>
              <a:buNone/>
            </a:pPr>
            <a:endParaRPr lang="uk-UA" sz="1200" spc="-35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89481"/>
            <a:ext cx="5067300" cy="270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7374" y="1198803"/>
            <a:ext cx="288290" cy="5008880"/>
          </a:xfrm>
          <a:custGeom>
            <a:avLst/>
            <a:gdLst/>
            <a:ahLst/>
            <a:cxnLst/>
            <a:rect l="l" t="t" r="r" b="b"/>
            <a:pathLst>
              <a:path w="288289" h="5008880">
                <a:moveTo>
                  <a:pt x="288010" y="5008714"/>
                </a:moveTo>
                <a:lnTo>
                  <a:pt x="0" y="5008714"/>
                </a:lnTo>
                <a:lnTo>
                  <a:pt x="0" y="0"/>
                </a:lnTo>
                <a:lnTo>
                  <a:pt x="288010" y="0"/>
                </a:lnTo>
                <a:lnTo>
                  <a:pt x="288010" y="5008714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9072" y="3054680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89" h="108585">
                <a:moveTo>
                  <a:pt x="0" y="108000"/>
                </a:moveTo>
                <a:lnTo>
                  <a:pt x="288010" y="108000"/>
                </a:lnTo>
                <a:lnTo>
                  <a:pt x="28801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9072" y="5218087"/>
            <a:ext cx="288290" cy="102235"/>
          </a:xfrm>
          <a:custGeom>
            <a:avLst/>
            <a:gdLst/>
            <a:ahLst/>
            <a:cxnLst/>
            <a:rect l="l" t="t" r="r" b="b"/>
            <a:pathLst>
              <a:path w="288289" h="102235">
                <a:moveTo>
                  <a:pt x="0" y="101777"/>
                </a:moveTo>
                <a:lnTo>
                  <a:pt x="288010" y="101777"/>
                </a:lnTo>
                <a:lnTo>
                  <a:pt x="288010" y="0"/>
                </a:lnTo>
                <a:lnTo>
                  <a:pt x="0" y="0"/>
                </a:lnTo>
                <a:lnTo>
                  <a:pt x="0" y="101777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3905" y="1266075"/>
            <a:ext cx="144145" cy="5789930"/>
          </a:xfrm>
          <a:custGeom>
            <a:avLst/>
            <a:gdLst/>
            <a:ahLst/>
            <a:cxnLst/>
            <a:rect l="l" t="t" r="r" b="b"/>
            <a:pathLst>
              <a:path w="144145" h="5789930">
                <a:moveTo>
                  <a:pt x="0" y="5789904"/>
                </a:moveTo>
                <a:lnTo>
                  <a:pt x="144005" y="5789904"/>
                </a:lnTo>
                <a:lnTo>
                  <a:pt x="144005" y="0"/>
                </a:lnTo>
                <a:lnTo>
                  <a:pt x="0" y="0"/>
                </a:lnTo>
                <a:lnTo>
                  <a:pt x="0" y="5789904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259" y="2095068"/>
            <a:ext cx="4541520" cy="325755"/>
          </a:xfrm>
          <a:custGeom>
            <a:avLst/>
            <a:gdLst/>
            <a:ahLst/>
            <a:cxnLst/>
            <a:rect l="l" t="t" r="r" b="b"/>
            <a:pathLst>
              <a:path w="4541520" h="325755">
                <a:moveTo>
                  <a:pt x="4378159" y="0"/>
                </a:moveTo>
                <a:lnTo>
                  <a:pt x="162750" y="0"/>
                </a:lnTo>
                <a:lnTo>
                  <a:pt x="119482" y="5814"/>
                </a:lnTo>
                <a:lnTo>
                  <a:pt x="80604" y="22221"/>
                </a:lnTo>
                <a:lnTo>
                  <a:pt x="47666" y="47671"/>
                </a:lnTo>
                <a:lnTo>
                  <a:pt x="22218" y="80610"/>
                </a:lnTo>
                <a:lnTo>
                  <a:pt x="5813" y="119487"/>
                </a:lnTo>
                <a:lnTo>
                  <a:pt x="0" y="162750"/>
                </a:lnTo>
                <a:lnTo>
                  <a:pt x="5813" y="206018"/>
                </a:lnTo>
                <a:lnTo>
                  <a:pt x="22218" y="244896"/>
                </a:lnTo>
                <a:lnTo>
                  <a:pt x="47666" y="277834"/>
                </a:lnTo>
                <a:lnTo>
                  <a:pt x="80604" y="303282"/>
                </a:lnTo>
                <a:lnTo>
                  <a:pt x="119482" y="319687"/>
                </a:lnTo>
                <a:lnTo>
                  <a:pt x="162750" y="325501"/>
                </a:lnTo>
                <a:lnTo>
                  <a:pt x="4378159" y="325501"/>
                </a:lnTo>
                <a:lnTo>
                  <a:pt x="4421427" y="319687"/>
                </a:lnTo>
                <a:lnTo>
                  <a:pt x="4460305" y="303282"/>
                </a:lnTo>
                <a:lnTo>
                  <a:pt x="4493244" y="277834"/>
                </a:lnTo>
                <a:lnTo>
                  <a:pt x="4518691" y="244896"/>
                </a:lnTo>
                <a:lnTo>
                  <a:pt x="4535097" y="206018"/>
                </a:lnTo>
                <a:lnTo>
                  <a:pt x="4540910" y="162750"/>
                </a:lnTo>
                <a:lnTo>
                  <a:pt x="4535097" y="119487"/>
                </a:lnTo>
                <a:lnTo>
                  <a:pt x="4518691" y="80610"/>
                </a:lnTo>
                <a:lnTo>
                  <a:pt x="4493244" y="47671"/>
                </a:lnTo>
                <a:lnTo>
                  <a:pt x="4460305" y="22221"/>
                </a:lnTo>
                <a:lnTo>
                  <a:pt x="4421427" y="5814"/>
                </a:lnTo>
                <a:lnTo>
                  <a:pt x="4378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259" y="2095068"/>
            <a:ext cx="4541520" cy="325755"/>
          </a:xfrm>
          <a:custGeom>
            <a:avLst/>
            <a:gdLst/>
            <a:ahLst/>
            <a:cxnLst/>
            <a:rect l="l" t="t" r="r" b="b"/>
            <a:pathLst>
              <a:path w="4541520" h="325755">
                <a:moveTo>
                  <a:pt x="4378159" y="0"/>
                </a:moveTo>
                <a:lnTo>
                  <a:pt x="162750" y="0"/>
                </a:lnTo>
                <a:lnTo>
                  <a:pt x="119482" y="5814"/>
                </a:lnTo>
                <a:lnTo>
                  <a:pt x="80604" y="22221"/>
                </a:lnTo>
                <a:lnTo>
                  <a:pt x="47666" y="47671"/>
                </a:lnTo>
                <a:lnTo>
                  <a:pt x="22218" y="80610"/>
                </a:lnTo>
                <a:lnTo>
                  <a:pt x="5813" y="119487"/>
                </a:lnTo>
                <a:lnTo>
                  <a:pt x="0" y="162750"/>
                </a:lnTo>
                <a:lnTo>
                  <a:pt x="5813" y="206018"/>
                </a:lnTo>
                <a:lnTo>
                  <a:pt x="22218" y="244896"/>
                </a:lnTo>
                <a:lnTo>
                  <a:pt x="47666" y="277834"/>
                </a:lnTo>
                <a:lnTo>
                  <a:pt x="80604" y="303282"/>
                </a:lnTo>
                <a:lnTo>
                  <a:pt x="119482" y="319687"/>
                </a:lnTo>
                <a:lnTo>
                  <a:pt x="162750" y="325501"/>
                </a:lnTo>
                <a:lnTo>
                  <a:pt x="4378159" y="325501"/>
                </a:lnTo>
                <a:lnTo>
                  <a:pt x="4421427" y="319687"/>
                </a:lnTo>
                <a:lnTo>
                  <a:pt x="4460305" y="303282"/>
                </a:lnTo>
                <a:lnTo>
                  <a:pt x="4493244" y="277834"/>
                </a:lnTo>
                <a:lnTo>
                  <a:pt x="4518691" y="244896"/>
                </a:lnTo>
                <a:lnTo>
                  <a:pt x="4535097" y="206018"/>
                </a:lnTo>
                <a:lnTo>
                  <a:pt x="4540910" y="162750"/>
                </a:lnTo>
                <a:lnTo>
                  <a:pt x="4535097" y="119487"/>
                </a:lnTo>
                <a:lnTo>
                  <a:pt x="4518691" y="80610"/>
                </a:lnTo>
                <a:lnTo>
                  <a:pt x="4493244" y="47671"/>
                </a:lnTo>
                <a:lnTo>
                  <a:pt x="4460305" y="22221"/>
                </a:lnTo>
                <a:lnTo>
                  <a:pt x="4421427" y="5814"/>
                </a:lnTo>
                <a:lnTo>
                  <a:pt x="4378159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7478" y="4821847"/>
            <a:ext cx="4538980" cy="325755"/>
          </a:xfrm>
          <a:custGeom>
            <a:avLst/>
            <a:gdLst/>
            <a:ahLst/>
            <a:cxnLst/>
            <a:rect l="l" t="t" r="r" b="b"/>
            <a:pathLst>
              <a:path w="4538980" h="325754">
                <a:moveTo>
                  <a:pt x="4375772" y="0"/>
                </a:moveTo>
                <a:lnTo>
                  <a:pt x="162763" y="0"/>
                </a:lnTo>
                <a:lnTo>
                  <a:pt x="119494" y="5813"/>
                </a:lnTo>
                <a:lnTo>
                  <a:pt x="80613" y="22218"/>
                </a:lnTo>
                <a:lnTo>
                  <a:pt x="47672" y="47666"/>
                </a:lnTo>
                <a:lnTo>
                  <a:pt x="22222" y="80604"/>
                </a:lnTo>
                <a:lnTo>
                  <a:pt x="5814" y="119482"/>
                </a:lnTo>
                <a:lnTo>
                  <a:pt x="0" y="162750"/>
                </a:lnTo>
                <a:lnTo>
                  <a:pt x="5814" y="206019"/>
                </a:lnTo>
                <a:lnTo>
                  <a:pt x="22222" y="244899"/>
                </a:lnTo>
                <a:lnTo>
                  <a:pt x="47672" y="277841"/>
                </a:lnTo>
                <a:lnTo>
                  <a:pt x="80613" y="303291"/>
                </a:lnTo>
                <a:lnTo>
                  <a:pt x="119494" y="319699"/>
                </a:lnTo>
                <a:lnTo>
                  <a:pt x="162763" y="325513"/>
                </a:lnTo>
                <a:lnTo>
                  <a:pt x="4375772" y="325513"/>
                </a:lnTo>
                <a:lnTo>
                  <a:pt x="4419035" y="319699"/>
                </a:lnTo>
                <a:lnTo>
                  <a:pt x="4457912" y="303291"/>
                </a:lnTo>
                <a:lnTo>
                  <a:pt x="4490851" y="277841"/>
                </a:lnTo>
                <a:lnTo>
                  <a:pt x="4516301" y="244899"/>
                </a:lnTo>
                <a:lnTo>
                  <a:pt x="4532708" y="206019"/>
                </a:lnTo>
                <a:lnTo>
                  <a:pt x="4538522" y="162750"/>
                </a:lnTo>
                <a:lnTo>
                  <a:pt x="4532708" y="119482"/>
                </a:lnTo>
                <a:lnTo>
                  <a:pt x="4516301" y="80604"/>
                </a:lnTo>
                <a:lnTo>
                  <a:pt x="4490851" y="47666"/>
                </a:lnTo>
                <a:lnTo>
                  <a:pt x="4457912" y="22218"/>
                </a:lnTo>
                <a:lnTo>
                  <a:pt x="4419035" y="5813"/>
                </a:lnTo>
                <a:lnTo>
                  <a:pt x="4375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7478" y="4821847"/>
            <a:ext cx="4538980" cy="325755"/>
          </a:xfrm>
          <a:custGeom>
            <a:avLst/>
            <a:gdLst/>
            <a:ahLst/>
            <a:cxnLst/>
            <a:rect l="l" t="t" r="r" b="b"/>
            <a:pathLst>
              <a:path w="4538980" h="325754">
                <a:moveTo>
                  <a:pt x="4375772" y="0"/>
                </a:moveTo>
                <a:lnTo>
                  <a:pt x="162763" y="0"/>
                </a:lnTo>
                <a:lnTo>
                  <a:pt x="119494" y="5813"/>
                </a:lnTo>
                <a:lnTo>
                  <a:pt x="80613" y="22218"/>
                </a:lnTo>
                <a:lnTo>
                  <a:pt x="47672" y="47666"/>
                </a:lnTo>
                <a:lnTo>
                  <a:pt x="22222" y="80604"/>
                </a:lnTo>
                <a:lnTo>
                  <a:pt x="5814" y="119482"/>
                </a:lnTo>
                <a:lnTo>
                  <a:pt x="0" y="162750"/>
                </a:lnTo>
                <a:lnTo>
                  <a:pt x="5814" y="206019"/>
                </a:lnTo>
                <a:lnTo>
                  <a:pt x="22222" y="244899"/>
                </a:lnTo>
                <a:lnTo>
                  <a:pt x="47672" y="277841"/>
                </a:lnTo>
                <a:lnTo>
                  <a:pt x="80613" y="303291"/>
                </a:lnTo>
                <a:lnTo>
                  <a:pt x="119494" y="319699"/>
                </a:lnTo>
                <a:lnTo>
                  <a:pt x="162763" y="325513"/>
                </a:lnTo>
                <a:lnTo>
                  <a:pt x="4375772" y="325513"/>
                </a:lnTo>
                <a:lnTo>
                  <a:pt x="4419035" y="319699"/>
                </a:lnTo>
                <a:lnTo>
                  <a:pt x="4457912" y="303291"/>
                </a:lnTo>
                <a:lnTo>
                  <a:pt x="4490851" y="277841"/>
                </a:lnTo>
                <a:lnTo>
                  <a:pt x="4516301" y="244899"/>
                </a:lnTo>
                <a:lnTo>
                  <a:pt x="4532708" y="206019"/>
                </a:lnTo>
                <a:lnTo>
                  <a:pt x="4538522" y="162750"/>
                </a:lnTo>
                <a:lnTo>
                  <a:pt x="4532708" y="119482"/>
                </a:lnTo>
                <a:lnTo>
                  <a:pt x="4516301" y="80604"/>
                </a:lnTo>
                <a:lnTo>
                  <a:pt x="4490851" y="47666"/>
                </a:lnTo>
                <a:lnTo>
                  <a:pt x="4457912" y="22218"/>
                </a:lnTo>
                <a:lnTo>
                  <a:pt x="4419035" y="5813"/>
                </a:lnTo>
                <a:lnTo>
                  <a:pt x="4375772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3388" y="5820143"/>
            <a:ext cx="4243070" cy="415290"/>
          </a:xfrm>
          <a:custGeom>
            <a:avLst/>
            <a:gdLst/>
            <a:ahLst/>
            <a:cxnLst/>
            <a:rect l="l" t="t" r="r" b="b"/>
            <a:pathLst>
              <a:path w="4243070" h="415289">
                <a:moveTo>
                  <a:pt x="4242612" y="0"/>
                </a:moveTo>
                <a:lnTo>
                  <a:pt x="0" y="0"/>
                </a:lnTo>
                <a:lnTo>
                  <a:pt x="0" y="414731"/>
                </a:lnTo>
                <a:lnTo>
                  <a:pt x="4242612" y="414731"/>
                </a:lnTo>
                <a:lnTo>
                  <a:pt x="4242612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3388" y="5820143"/>
            <a:ext cx="4243070" cy="415290"/>
          </a:xfrm>
          <a:custGeom>
            <a:avLst/>
            <a:gdLst/>
            <a:ahLst/>
            <a:cxnLst/>
            <a:rect l="l" t="t" r="r" b="b"/>
            <a:pathLst>
              <a:path w="4243070" h="415289">
                <a:moveTo>
                  <a:pt x="4242612" y="0"/>
                </a:moveTo>
                <a:lnTo>
                  <a:pt x="0" y="0"/>
                </a:lnTo>
                <a:lnTo>
                  <a:pt x="0" y="414731"/>
                </a:lnTo>
                <a:lnTo>
                  <a:pt x="4242612" y="414731"/>
                </a:lnTo>
                <a:lnTo>
                  <a:pt x="4242612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36246" y="5311571"/>
            <a:ext cx="4540250" cy="325755"/>
          </a:xfrm>
          <a:custGeom>
            <a:avLst/>
            <a:gdLst/>
            <a:ahLst/>
            <a:cxnLst/>
            <a:rect l="l" t="t" r="r" b="b"/>
            <a:pathLst>
              <a:path w="4540250" h="325754">
                <a:moveTo>
                  <a:pt x="4377004" y="0"/>
                </a:moveTo>
                <a:lnTo>
                  <a:pt x="162763" y="0"/>
                </a:lnTo>
                <a:lnTo>
                  <a:pt x="119494" y="5813"/>
                </a:lnTo>
                <a:lnTo>
                  <a:pt x="80613" y="22218"/>
                </a:lnTo>
                <a:lnTo>
                  <a:pt x="47672" y="47666"/>
                </a:lnTo>
                <a:lnTo>
                  <a:pt x="22222" y="80604"/>
                </a:lnTo>
                <a:lnTo>
                  <a:pt x="5814" y="119482"/>
                </a:lnTo>
                <a:lnTo>
                  <a:pt x="0" y="162750"/>
                </a:lnTo>
                <a:lnTo>
                  <a:pt x="5814" y="206019"/>
                </a:lnTo>
                <a:lnTo>
                  <a:pt x="22222" y="244899"/>
                </a:lnTo>
                <a:lnTo>
                  <a:pt x="47672" y="277841"/>
                </a:lnTo>
                <a:lnTo>
                  <a:pt x="80613" y="303291"/>
                </a:lnTo>
                <a:lnTo>
                  <a:pt x="119494" y="319699"/>
                </a:lnTo>
                <a:lnTo>
                  <a:pt x="162763" y="325513"/>
                </a:lnTo>
                <a:lnTo>
                  <a:pt x="4377004" y="325513"/>
                </a:lnTo>
                <a:lnTo>
                  <a:pt x="4420267" y="319699"/>
                </a:lnTo>
                <a:lnTo>
                  <a:pt x="4459144" y="303291"/>
                </a:lnTo>
                <a:lnTo>
                  <a:pt x="4492083" y="277841"/>
                </a:lnTo>
                <a:lnTo>
                  <a:pt x="4517532" y="244899"/>
                </a:lnTo>
                <a:lnTo>
                  <a:pt x="4533940" y="206019"/>
                </a:lnTo>
                <a:lnTo>
                  <a:pt x="4539754" y="162750"/>
                </a:lnTo>
                <a:lnTo>
                  <a:pt x="4533940" y="119482"/>
                </a:lnTo>
                <a:lnTo>
                  <a:pt x="4517532" y="80604"/>
                </a:lnTo>
                <a:lnTo>
                  <a:pt x="4492083" y="47666"/>
                </a:lnTo>
                <a:lnTo>
                  <a:pt x="4459144" y="22218"/>
                </a:lnTo>
                <a:lnTo>
                  <a:pt x="4420267" y="5813"/>
                </a:lnTo>
                <a:lnTo>
                  <a:pt x="4377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36246" y="5311571"/>
            <a:ext cx="4540250" cy="325755"/>
          </a:xfrm>
          <a:custGeom>
            <a:avLst/>
            <a:gdLst/>
            <a:ahLst/>
            <a:cxnLst/>
            <a:rect l="l" t="t" r="r" b="b"/>
            <a:pathLst>
              <a:path w="4540250" h="325754">
                <a:moveTo>
                  <a:pt x="4377004" y="0"/>
                </a:moveTo>
                <a:lnTo>
                  <a:pt x="162763" y="0"/>
                </a:lnTo>
                <a:lnTo>
                  <a:pt x="119494" y="5813"/>
                </a:lnTo>
                <a:lnTo>
                  <a:pt x="80613" y="22218"/>
                </a:lnTo>
                <a:lnTo>
                  <a:pt x="47672" y="47666"/>
                </a:lnTo>
                <a:lnTo>
                  <a:pt x="22222" y="80604"/>
                </a:lnTo>
                <a:lnTo>
                  <a:pt x="5814" y="119482"/>
                </a:lnTo>
                <a:lnTo>
                  <a:pt x="0" y="162750"/>
                </a:lnTo>
                <a:lnTo>
                  <a:pt x="5814" y="206019"/>
                </a:lnTo>
                <a:lnTo>
                  <a:pt x="22222" y="244899"/>
                </a:lnTo>
                <a:lnTo>
                  <a:pt x="47672" y="277841"/>
                </a:lnTo>
                <a:lnTo>
                  <a:pt x="80613" y="303291"/>
                </a:lnTo>
                <a:lnTo>
                  <a:pt x="119494" y="319699"/>
                </a:lnTo>
                <a:lnTo>
                  <a:pt x="162763" y="325513"/>
                </a:lnTo>
                <a:lnTo>
                  <a:pt x="4377004" y="325513"/>
                </a:lnTo>
                <a:lnTo>
                  <a:pt x="4420267" y="319699"/>
                </a:lnTo>
                <a:lnTo>
                  <a:pt x="4459144" y="303291"/>
                </a:lnTo>
                <a:lnTo>
                  <a:pt x="4492083" y="277841"/>
                </a:lnTo>
                <a:lnTo>
                  <a:pt x="4517532" y="244899"/>
                </a:lnTo>
                <a:lnTo>
                  <a:pt x="4533940" y="206019"/>
                </a:lnTo>
                <a:lnTo>
                  <a:pt x="4539754" y="162750"/>
                </a:lnTo>
                <a:lnTo>
                  <a:pt x="4533940" y="119482"/>
                </a:lnTo>
                <a:lnTo>
                  <a:pt x="4517532" y="80604"/>
                </a:lnTo>
                <a:lnTo>
                  <a:pt x="4492083" y="47666"/>
                </a:lnTo>
                <a:lnTo>
                  <a:pt x="4459144" y="22218"/>
                </a:lnTo>
                <a:lnTo>
                  <a:pt x="4420267" y="5813"/>
                </a:lnTo>
                <a:lnTo>
                  <a:pt x="4377004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477" y="5607875"/>
            <a:ext cx="288290" cy="1448435"/>
          </a:xfrm>
          <a:custGeom>
            <a:avLst/>
            <a:gdLst/>
            <a:ahLst/>
            <a:cxnLst/>
            <a:rect l="l" t="t" r="r" b="b"/>
            <a:pathLst>
              <a:path w="288290" h="1448434">
                <a:moveTo>
                  <a:pt x="0" y="1448104"/>
                </a:moveTo>
                <a:lnTo>
                  <a:pt x="288010" y="1448104"/>
                </a:lnTo>
                <a:lnTo>
                  <a:pt x="288010" y="0"/>
                </a:lnTo>
                <a:lnTo>
                  <a:pt x="0" y="0"/>
                </a:lnTo>
                <a:lnTo>
                  <a:pt x="0" y="1448104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7661" y="6542214"/>
            <a:ext cx="4914900" cy="427990"/>
          </a:xfrm>
          <a:custGeom>
            <a:avLst/>
            <a:gdLst/>
            <a:ahLst/>
            <a:cxnLst/>
            <a:rect l="l" t="t" r="r" b="b"/>
            <a:pathLst>
              <a:path w="4914900" h="427990">
                <a:moveTo>
                  <a:pt x="4914836" y="0"/>
                </a:moveTo>
                <a:lnTo>
                  <a:pt x="0" y="0"/>
                </a:lnTo>
                <a:lnTo>
                  <a:pt x="0" y="427837"/>
                </a:lnTo>
                <a:lnTo>
                  <a:pt x="4914836" y="427837"/>
                </a:lnTo>
                <a:lnTo>
                  <a:pt x="4914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661" y="6542214"/>
            <a:ext cx="4914900" cy="427990"/>
          </a:xfrm>
          <a:custGeom>
            <a:avLst/>
            <a:gdLst/>
            <a:ahLst/>
            <a:cxnLst/>
            <a:rect l="l" t="t" r="r" b="b"/>
            <a:pathLst>
              <a:path w="4914900" h="427990">
                <a:moveTo>
                  <a:pt x="4914836" y="0"/>
                </a:moveTo>
                <a:lnTo>
                  <a:pt x="0" y="0"/>
                </a:lnTo>
                <a:lnTo>
                  <a:pt x="0" y="427837"/>
                </a:lnTo>
                <a:lnTo>
                  <a:pt x="4914836" y="427837"/>
                </a:lnTo>
                <a:lnTo>
                  <a:pt x="4914836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5292" y="6609126"/>
            <a:ext cx="247015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95"/>
              </a:lnSpc>
            </a:pPr>
            <a:r>
              <a:rPr sz="1700" spc="40" dirty="0">
                <a:solidFill>
                  <a:srgbClr val="58595B"/>
                </a:solidFill>
                <a:latin typeface="Century Gothic"/>
                <a:cs typeface="Century Gothic"/>
              </a:rPr>
              <a:t>6.</a:t>
            </a:r>
            <a:r>
              <a:rPr sz="1700" spc="-220" dirty="0">
                <a:solidFill>
                  <a:srgbClr val="58595B"/>
                </a:solidFill>
                <a:latin typeface="Century Gothic"/>
                <a:cs typeface="Century Gothic"/>
              </a:rPr>
              <a:t> </a:t>
            </a:r>
            <a:r>
              <a:rPr sz="950" b="1" spc="5" dirty="0">
                <a:solidFill>
                  <a:srgbClr val="231F20"/>
                </a:solidFill>
                <a:latin typeface="Calibri"/>
                <a:cs typeface="Calibri"/>
              </a:rPr>
              <a:t>ОПРИЛЮДНЕННЯ </a:t>
            </a:r>
            <a:r>
              <a:rPr sz="950" b="1" spc="0" dirty="0">
                <a:solidFill>
                  <a:srgbClr val="231F20"/>
                </a:solidFill>
                <a:latin typeface="Calibri"/>
                <a:cs typeface="Calibri"/>
              </a:rPr>
              <a:t>НА </a:t>
            </a:r>
            <a:r>
              <a:rPr sz="950" b="1" spc="10" dirty="0">
                <a:solidFill>
                  <a:srgbClr val="231F20"/>
                </a:solidFill>
                <a:latin typeface="Calibri"/>
                <a:cs typeface="Calibri"/>
              </a:rPr>
              <a:t>САЙТІ ВНЗ/НУ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1045"/>
              </a:lnSpc>
            </a:pPr>
            <a:r>
              <a:rPr sz="950" b="1" spc="10" dirty="0">
                <a:solidFill>
                  <a:srgbClr val="231F20"/>
                </a:solidFill>
                <a:latin typeface="Calibri"/>
                <a:cs typeface="Calibri"/>
              </a:rPr>
              <a:t>ВІДГУКІВ </a:t>
            </a:r>
            <a:r>
              <a:rPr sz="950" b="1" spc="15" dirty="0">
                <a:solidFill>
                  <a:srgbClr val="231F20"/>
                </a:solidFill>
                <a:latin typeface="Calibri"/>
                <a:cs typeface="Calibri"/>
              </a:rPr>
              <a:t>ОПОНЕНТІВ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(внутрішніх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та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 зовнішніх)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19233" y="6610700"/>
            <a:ext cx="187175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125" dirty="0">
                <a:solidFill>
                  <a:srgbClr val="9E172F"/>
                </a:solidFill>
                <a:latin typeface="Arial"/>
                <a:cs typeface="Arial"/>
              </a:rPr>
              <a:t>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Не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пізніше,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ніж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за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2 </a:t>
            </a:r>
            <a:r>
              <a:rPr sz="900" spc="-270" dirty="0">
                <a:solidFill>
                  <a:srgbClr val="231F20"/>
                </a:solidFill>
                <a:latin typeface="Calibri"/>
                <a:cs typeface="Calibri"/>
              </a:rPr>
              <a:t>тижні </a:t>
            </a:r>
            <a:r>
              <a:rPr sz="900" spc="-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до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дати </a:t>
            </a:r>
            <a:r>
              <a:rPr sz="900" spc="0" dirty="0">
                <a:solidFill>
                  <a:srgbClr val="231F20"/>
                </a:solidFill>
                <a:latin typeface="Calibri"/>
                <a:cs typeface="Calibri"/>
              </a:rPr>
              <a:t>публічного</a:t>
            </a:r>
            <a:r>
              <a:rPr sz="9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захисту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87915" y="6637804"/>
            <a:ext cx="0" cy="259715"/>
          </a:xfrm>
          <a:custGeom>
            <a:avLst/>
            <a:gdLst/>
            <a:ahLst/>
            <a:cxnLst/>
            <a:rect l="l" t="t" r="r" b="b"/>
            <a:pathLst>
              <a:path h="259715">
                <a:moveTo>
                  <a:pt x="0" y="0"/>
                </a:moveTo>
                <a:lnTo>
                  <a:pt x="0" y="259473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23457" y="984885"/>
            <a:ext cx="4252595" cy="427990"/>
          </a:xfrm>
          <a:custGeom>
            <a:avLst/>
            <a:gdLst/>
            <a:ahLst/>
            <a:cxnLst/>
            <a:rect l="l" t="t" r="r" b="b"/>
            <a:pathLst>
              <a:path w="4252595" h="427990">
                <a:moveTo>
                  <a:pt x="4252290" y="0"/>
                </a:moveTo>
                <a:lnTo>
                  <a:pt x="0" y="0"/>
                </a:lnTo>
                <a:lnTo>
                  <a:pt x="0" y="427837"/>
                </a:lnTo>
                <a:lnTo>
                  <a:pt x="4252290" y="427837"/>
                </a:lnTo>
                <a:lnTo>
                  <a:pt x="4252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23457" y="984885"/>
            <a:ext cx="4252595" cy="427990"/>
          </a:xfrm>
          <a:custGeom>
            <a:avLst/>
            <a:gdLst/>
            <a:ahLst/>
            <a:cxnLst/>
            <a:rect l="l" t="t" r="r" b="b"/>
            <a:pathLst>
              <a:path w="4252595" h="427990">
                <a:moveTo>
                  <a:pt x="4252290" y="0"/>
                </a:moveTo>
                <a:lnTo>
                  <a:pt x="0" y="0"/>
                </a:lnTo>
                <a:lnTo>
                  <a:pt x="0" y="427837"/>
                </a:lnTo>
                <a:lnTo>
                  <a:pt x="4252290" y="427837"/>
                </a:lnTo>
                <a:lnTo>
                  <a:pt x="4252290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81064" y="1052182"/>
            <a:ext cx="373062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700" spc="-80" dirty="0">
                <a:solidFill>
                  <a:srgbClr val="58595B"/>
                </a:solidFill>
                <a:latin typeface="Century Gothic"/>
                <a:cs typeface="Century Gothic"/>
              </a:rPr>
              <a:t>7.</a:t>
            </a:r>
            <a:r>
              <a:rPr sz="1700" spc="-305" dirty="0">
                <a:solidFill>
                  <a:srgbClr val="58595B"/>
                </a:solidFill>
                <a:latin typeface="Century Gothic"/>
                <a:cs typeface="Century Gothic"/>
              </a:rPr>
              <a:t> </a:t>
            </a:r>
            <a:r>
              <a:rPr sz="950" b="1" spc="25" dirty="0">
                <a:solidFill>
                  <a:srgbClr val="231F20"/>
                </a:solidFill>
                <a:latin typeface="Calibri"/>
                <a:cs typeface="Calibri"/>
              </a:rPr>
              <a:t>ПЕРЕВІРКА </a:t>
            </a:r>
            <a:r>
              <a:rPr sz="950" b="1" spc="5" dirty="0">
                <a:solidFill>
                  <a:srgbClr val="231F20"/>
                </a:solidFill>
                <a:latin typeface="Calibri"/>
                <a:cs typeface="Calibri"/>
              </a:rPr>
              <a:t>СПЕЦІАЛІЗОВАНОЮ </a:t>
            </a:r>
            <a:r>
              <a:rPr sz="950" b="1" spc="10" dirty="0">
                <a:solidFill>
                  <a:srgbClr val="231F20"/>
                </a:solidFill>
                <a:latin typeface="Calibri"/>
                <a:cs typeface="Calibri"/>
              </a:rPr>
              <a:t>ВЧЕНОЮ </a:t>
            </a:r>
            <a:r>
              <a:rPr sz="950" b="1" spc="-20" dirty="0">
                <a:solidFill>
                  <a:srgbClr val="231F20"/>
                </a:solidFill>
                <a:latin typeface="Calibri"/>
                <a:cs typeface="Calibri"/>
              </a:rPr>
              <a:t>РАДОЮ </a:t>
            </a:r>
            <a:r>
              <a:rPr sz="950" b="1" spc="30" dirty="0">
                <a:solidFill>
                  <a:srgbClr val="231F20"/>
                </a:solidFill>
                <a:latin typeface="Calibri"/>
                <a:cs typeface="Calibri"/>
              </a:rPr>
              <a:t>ВСІХ </a:t>
            </a:r>
            <a:r>
              <a:rPr sz="950" b="1" spc="10" dirty="0">
                <a:solidFill>
                  <a:srgbClr val="231F20"/>
                </a:solidFill>
                <a:latin typeface="Calibri"/>
                <a:cs typeface="Calibri"/>
              </a:rPr>
              <a:t>НАУКОВИХ</a:t>
            </a:r>
            <a:endParaRPr sz="950" dirty="0">
              <a:latin typeface="Calibri"/>
              <a:cs typeface="Calibri"/>
            </a:endParaRPr>
          </a:p>
          <a:p>
            <a:pPr marL="12700">
              <a:lnSpc>
                <a:spcPts val="1065"/>
              </a:lnSpc>
            </a:pPr>
            <a:r>
              <a:rPr sz="950" b="1" spc="15" dirty="0">
                <a:solidFill>
                  <a:srgbClr val="231F20"/>
                </a:solidFill>
                <a:latin typeface="Calibri"/>
                <a:cs typeface="Calibri"/>
              </a:rPr>
              <a:t>ЗДОБУТКІВ, </a:t>
            </a:r>
            <a:r>
              <a:rPr sz="950" b="1" spc="10" dirty="0">
                <a:solidFill>
                  <a:srgbClr val="231F20"/>
                </a:solidFill>
                <a:latin typeface="Calibri"/>
                <a:cs typeface="Calibri"/>
              </a:rPr>
              <a:t>ПРЕДСТАВЛЕНИХ </a:t>
            </a:r>
            <a:r>
              <a:rPr sz="950" b="1" spc="-5" dirty="0">
                <a:solidFill>
                  <a:srgbClr val="231F20"/>
                </a:solidFill>
                <a:latin typeface="Calibri"/>
                <a:cs typeface="Calibri"/>
              </a:rPr>
              <a:t>ДО </a:t>
            </a:r>
            <a:r>
              <a:rPr sz="950" b="1" spc="10" dirty="0">
                <a:solidFill>
                  <a:srgbClr val="231F20"/>
                </a:solidFill>
                <a:latin typeface="Calibri"/>
                <a:cs typeface="Calibri"/>
              </a:rPr>
              <a:t>ЗАХИСТУ, </a:t>
            </a:r>
            <a:r>
              <a:rPr sz="950" b="1" spc="0" dirty="0">
                <a:solidFill>
                  <a:srgbClr val="231F20"/>
                </a:solidFill>
                <a:latin typeface="Calibri"/>
                <a:cs typeface="Calibri"/>
              </a:rPr>
              <a:t>НА</a:t>
            </a:r>
            <a:r>
              <a:rPr sz="950" b="1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spc="0" dirty="0">
                <a:solidFill>
                  <a:srgbClr val="231F20"/>
                </a:solidFill>
                <a:latin typeface="Calibri"/>
                <a:cs typeface="Calibri"/>
              </a:rPr>
              <a:t>ПЛАГІАТ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2713" y="3054680"/>
            <a:ext cx="288290" cy="108585"/>
          </a:xfrm>
          <a:custGeom>
            <a:avLst/>
            <a:gdLst/>
            <a:ahLst/>
            <a:cxnLst/>
            <a:rect l="l" t="t" r="r" b="b"/>
            <a:pathLst>
              <a:path w="288290" h="108585">
                <a:moveTo>
                  <a:pt x="0" y="108000"/>
                </a:moveTo>
                <a:lnTo>
                  <a:pt x="288010" y="108000"/>
                </a:lnTo>
                <a:lnTo>
                  <a:pt x="28801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2713" y="5218087"/>
            <a:ext cx="288290" cy="102235"/>
          </a:xfrm>
          <a:custGeom>
            <a:avLst/>
            <a:gdLst/>
            <a:ahLst/>
            <a:cxnLst/>
            <a:rect l="l" t="t" r="r" b="b"/>
            <a:pathLst>
              <a:path w="288290" h="102235">
                <a:moveTo>
                  <a:pt x="0" y="101777"/>
                </a:moveTo>
                <a:lnTo>
                  <a:pt x="288010" y="101777"/>
                </a:lnTo>
                <a:lnTo>
                  <a:pt x="288010" y="0"/>
                </a:lnTo>
                <a:lnTo>
                  <a:pt x="0" y="0"/>
                </a:lnTo>
                <a:lnTo>
                  <a:pt x="0" y="101777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0994" y="1259954"/>
            <a:ext cx="288290" cy="1465580"/>
          </a:xfrm>
          <a:custGeom>
            <a:avLst/>
            <a:gdLst/>
            <a:ahLst/>
            <a:cxnLst/>
            <a:rect l="l" t="t" r="r" b="b"/>
            <a:pathLst>
              <a:path w="288290" h="1465580">
                <a:moveTo>
                  <a:pt x="288010" y="1465478"/>
                </a:moveTo>
                <a:lnTo>
                  <a:pt x="0" y="1465478"/>
                </a:lnTo>
                <a:lnTo>
                  <a:pt x="0" y="0"/>
                </a:lnTo>
                <a:lnTo>
                  <a:pt x="288010" y="0"/>
                </a:lnTo>
                <a:lnTo>
                  <a:pt x="288010" y="1465478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0994" y="2766669"/>
            <a:ext cx="4492625" cy="288290"/>
          </a:xfrm>
          <a:custGeom>
            <a:avLst/>
            <a:gdLst/>
            <a:ahLst/>
            <a:cxnLst/>
            <a:rect l="l" t="t" r="r" b="b"/>
            <a:pathLst>
              <a:path w="4492625" h="288289">
                <a:moveTo>
                  <a:pt x="4492447" y="288010"/>
                </a:moveTo>
                <a:lnTo>
                  <a:pt x="0" y="288010"/>
                </a:lnTo>
                <a:lnTo>
                  <a:pt x="0" y="0"/>
                </a:lnTo>
                <a:lnTo>
                  <a:pt x="4492447" y="0"/>
                </a:lnTo>
                <a:lnTo>
                  <a:pt x="4492447" y="288010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0994" y="7055980"/>
            <a:ext cx="5397500" cy="288290"/>
          </a:xfrm>
          <a:custGeom>
            <a:avLst/>
            <a:gdLst/>
            <a:ahLst/>
            <a:cxnLst/>
            <a:rect l="l" t="t" r="r" b="b"/>
            <a:pathLst>
              <a:path w="5397500" h="288290">
                <a:moveTo>
                  <a:pt x="5396915" y="288010"/>
                </a:moveTo>
                <a:lnTo>
                  <a:pt x="0" y="288010"/>
                </a:lnTo>
                <a:lnTo>
                  <a:pt x="0" y="0"/>
                </a:lnTo>
                <a:lnTo>
                  <a:pt x="5396915" y="0"/>
                </a:lnTo>
                <a:lnTo>
                  <a:pt x="5396915" y="288010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93905" y="978065"/>
            <a:ext cx="475615" cy="288290"/>
          </a:xfrm>
          <a:custGeom>
            <a:avLst/>
            <a:gdLst/>
            <a:ahLst/>
            <a:cxnLst/>
            <a:rect l="l" t="t" r="r" b="b"/>
            <a:pathLst>
              <a:path w="475614" h="288290">
                <a:moveTo>
                  <a:pt x="475195" y="288010"/>
                </a:moveTo>
                <a:lnTo>
                  <a:pt x="0" y="288010"/>
                </a:lnTo>
                <a:lnTo>
                  <a:pt x="0" y="0"/>
                </a:lnTo>
                <a:lnTo>
                  <a:pt x="475195" y="0"/>
                </a:lnTo>
                <a:lnTo>
                  <a:pt x="475195" y="288010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0994" y="5319865"/>
            <a:ext cx="4492625" cy="288290"/>
          </a:xfrm>
          <a:custGeom>
            <a:avLst/>
            <a:gdLst/>
            <a:ahLst/>
            <a:cxnLst/>
            <a:rect l="l" t="t" r="r" b="b"/>
            <a:pathLst>
              <a:path w="4492625" h="288289">
                <a:moveTo>
                  <a:pt x="4492447" y="288010"/>
                </a:moveTo>
                <a:lnTo>
                  <a:pt x="0" y="288010"/>
                </a:lnTo>
                <a:lnTo>
                  <a:pt x="0" y="0"/>
                </a:lnTo>
                <a:lnTo>
                  <a:pt x="4492447" y="0"/>
                </a:lnTo>
                <a:lnTo>
                  <a:pt x="4492447" y="288010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5431" y="2978518"/>
            <a:ext cx="288290" cy="184785"/>
          </a:xfrm>
          <a:custGeom>
            <a:avLst/>
            <a:gdLst/>
            <a:ahLst/>
            <a:cxnLst/>
            <a:rect l="l" t="t" r="r" b="b"/>
            <a:pathLst>
              <a:path w="288289" h="184785">
                <a:moveTo>
                  <a:pt x="0" y="184162"/>
                </a:moveTo>
                <a:lnTo>
                  <a:pt x="288010" y="184162"/>
                </a:lnTo>
                <a:lnTo>
                  <a:pt x="288010" y="0"/>
                </a:lnTo>
                <a:lnTo>
                  <a:pt x="0" y="0"/>
                </a:lnTo>
                <a:lnTo>
                  <a:pt x="0" y="184162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45431" y="5218087"/>
            <a:ext cx="288290" cy="223520"/>
          </a:xfrm>
          <a:custGeom>
            <a:avLst/>
            <a:gdLst/>
            <a:ahLst/>
            <a:cxnLst/>
            <a:rect l="l" t="t" r="r" b="b"/>
            <a:pathLst>
              <a:path w="288289" h="223520">
                <a:moveTo>
                  <a:pt x="0" y="223329"/>
                </a:moveTo>
                <a:lnTo>
                  <a:pt x="288010" y="223329"/>
                </a:lnTo>
                <a:lnTo>
                  <a:pt x="288010" y="0"/>
                </a:lnTo>
                <a:lnTo>
                  <a:pt x="0" y="0"/>
                </a:lnTo>
                <a:lnTo>
                  <a:pt x="0" y="223329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84069" y="3162681"/>
            <a:ext cx="1698625" cy="2055495"/>
          </a:xfrm>
          <a:custGeom>
            <a:avLst/>
            <a:gdLst/>
            <a:ahLst/>
            <a:cxnLst/>
            <a:rect l="l" t="t" r="r" b="b"/>
            <a:pathLst>
              <a:path w="1698625" h="2055495">
                <a:moveTo>
                  <a:pt x="1698002" y="0"/>
                </a:moveTo>
                <a:lnTo>
                  <a:pt x="0" y="0"/>
                </a:lnTo>
                <a:lnTo>
                  <a:pt x="0" y="2055406"/>
                </a:lnTo>
                <a:lnTo>
                  <a:pt x="1698002" y="2055406"/>
                </a:lnTo>
                <a:lnTo>
                  <a:pt x="1698002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84069" y="3162681"/>
            <a:ext cx="1698625" cy="2055495"/>
          </a:xfrm>
          <a:custGeom>
            <a:avLst/>
            <a:gdLst/>
            <a:ahLst/>
            <a:cxnLst/>
            <a:rect l="l" t="t" r="r" b="b"/>
            <a:pathLst>
              <a:path w="1698625" h="2055495">
                <a:moveTo>
                  <a:pt x="1698002" y="0"/>
                </a:moveTo>
                <a:lnTo>
                  <a:pt x="0" y="0"/>
                </a:lnTo>
                <a:lnTo>
                  <a:pt x="0" y="2055406"/>
                </a:lnTo>
                <a:lnTo>
                  <a:pt x="1698002" y="2055406"/>
                </a:lnTo>
                <a:lnTo>
                  <a:pt x="1698002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6387" y="3162681"/>
            <a:ext cx="1546225" cy="2055495"/>
          </a:xfrm>
          <a:custGeom>
            <a:avLst/>
            <a:gdLst/>
            <a:ahLst/>
            <a:cxnLst/>
            <a:rect l="l" t="t" r="r" b="b"/>
            <a:pathLst>
              <a:path w="1546225" h="2055495">
                <a:moveTo>
                  <a:pt x="1546110" y="0"/>
                </a:moveTo>
                <a:lnTo>
                  <a:pt x="0" y="0"/>
                </a:lnTo>
                <a:lnTo>
                  <a:pt x="0" y="2055406"/>
                </a:lnTo>
                <a:lnTo>
                  <a:pt x="1546110" y="2055406"/>
                </a:lnTo>
                <a:lnTo>
                  <a:pt x="1546110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16387" y="3162681"/>
            <a:ext cx="1546225" cy="2055495"/>
          </a:xfrm>
          <a:custGeom>
            <a:avLst/>
            <a:gdLst/>
            <a:ahLst/>
            <a:cxnLst/>
            <a:rect l="l" t="t" r="r" b="b"/>
            <a:pathLst>
              <a:path w="1546225" h="2055495">
                <a:moveTo>
                  <a:pt x="1546110" y="0"/>
                </a:moveTo>
                <a:lnTo>
                  <a:pt x="0" y="0"/>
                </a:lnTo>
                <a:lnTo>
                  <a:pt x="0" y="2055406"/>
                </a:lnTo>
                <a:lnTo>
                  <a:pt x="1546110" y="2055406"/>
                </a:lnTo>
                <a:lnTo>
                  <a:pt x="1546110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994" y="3162681"/>
            <a:ext cx="1609090" cy="2055495"/>
          </a:xfrm>
          <a:custGeom>
            <a:avLst/>
            <a:gdLst/>
            <a:ahLst/>
            <a:cxnLst/>
            <a:rect l="l" t="t" r="r" b="b"/>
            <a:pathLst>
              <a:path w="1609089" h="2055495">
                <a:moveTo>
                  <a:pt x="1608759" y="0"/>
                </a:moveTo>
                <a:lnTo>
                  <a:pt x="0" y="0"/>
                </a:lnTo>
                <a:lnTo>
                  <a:pt x="0" y="2055406"/>
                </a:lnTo>
                <a:lnTo>
                  <a:pt x="1608759" y="2055406"/>
                </a:lnTo>
                <a:lnTo>
                  <a:pt x="1608759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0994" y="3162681"/>
            <a:ext cx="1609090" cy="2055495"/>
          </a:xfrm>
          <a:custGeom>
            <a:avLst/>
            <a:gdLst/>
            <a:ahLst/>
            <a:cxnLst/>
            <a:rect l="l" t="t" r="r" b="b"/>
            <a:pathLst>
              <a:path w="1609089" h="2055495">
                <a:moveTo>
                  <a:pt x="1608759" y="0"/>
                </a:moveTo>
                <a:lnTo>
                  <a:pt x="0" y="0"/>
                </a:lnTo>
                <a:lnTo>
                  <a:pt x="0" y="2055406"/>
                </a:lnTo>
                <a:lnTo>
                  <a:pt x="1608759" y="2055406"/>
                </a:lnTo>
                <a:lnTo>
                  <a:pt x="1608759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075684" y="3204464"/>
            <a:ext cx="142367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ЗА СУКУПНІСТЮ</a:t>
            </a:r>
            <a:r>
              <a:rPr sz="9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0" dirty="0">
                <a:solidFill>
                  <a:srgbClr val="FFFFFF"/>
                </a:solidFill>
                <a:latin typeface="Calibri"/>
                <a:cs typeface="Calibri"/>
              </a:rPr>
              <a:t>СТАТЕЙ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допускається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коли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здобу- 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вач 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є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автором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(спів-авто- 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ром)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менше 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25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статей 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опублікованих у рецензо-  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ваних 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фахових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виданнях, 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включених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міжнародних 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наукометричних баз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Scopus 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або 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Web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Science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Core 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Collection.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До 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захисту 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готується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наукова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доповідь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43366" y="3204934"/>
            <a:ext cx="157289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ОПУБЛІКОВАНА</a:t>
            </a: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МОНОГРАФІЯ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+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МЕНШЕ </a:t>
            </a:r>
            <a:r>
              <a:rPr sz="900" b="1" spc="40" dirty="0">
                <a:solidFill>
                  <a:srgbClr val="FFFFFF"/>
                </a:solidFill>
                <a:latin typeface="Calibri"/>
                <a:cs typeface="Calibri"/>
              </a:rPr>
              <a:t>15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СТАТЕЙ,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яких</a:t>
            </a:r>
            <a:endParaRPr sz="900">
              <a:latin typeface="Calibri"/>
              <a:cs typeface="Calibri"/>
            </a:endParaRPr>
          </a:p>
          <a:p>
            <a:pPr marL="12700" marR="55244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менше 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10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в рецензованих  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фахових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виданнях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включених 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до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міжнародних наукометрич  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v- 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них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баз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Scopus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або 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Web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Science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Collection.</a:t>
            </a:r>
            <a:endParaRPr sz="900">
              <a:latin typeface="Calibri"/>
              <a:cs typeface="Calibri"/>
            </a:endParaRPr>
          </a:p>
          <a:p>
            <a:pPr marL="12700" marR="76200">
              <a:lnSpc>
                <a:spcPct val="100000"/>
              </a:lnSpc>
            </a:pP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Монографія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має бути 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опублікована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академічному  видавництві,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яке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забезпечує 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анонімне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рецензування 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і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міжнародне розповсюдження  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своїх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видань.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Перелік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таких 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видавництв затверджує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МОН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233248" y="2640990"/>
            <a:ext cx="4244340" cy="360045"/>
          </a:xfrm>
          <a:custGeom>
            <a:avLst/>
            <a:gdLst/>
            <a:ahLst/>
            <a:cxnLst/>
            <a:rect l="l" t="t" r="r" b="b"/>
            <a:pathLst>
              <a:path w="4244340" h="360044">
                <a:moveTo>
                  <a:pt x="4243920" y="0"/>
                </a:moveTo>
                <a:lnTo>
                  <a:pt x="0" y="0"/>
                </a:lnTo>
                <a:lnTo>
                  <a:pt x="0" y="359867"/>
                </a:lnTo>
                <a:lnTo>
                  <a:pt x="4243920" y="359867"/>
                </a:lnTo>
                <a:lnTo>
                  <a:pt x="4243920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33248" y="2640990"/>
            <a:ext cx="4244340" cy="360045"/>
          </a:xfrm>
          <a:custGeom>
            <a:avLst/>
            <a:gdLst/>
            <a:ahLst/>
            <a:cxnLst/>
            <a:rect l="l" t="t" r="r" b="b"/>
            <a:pathLst>
              <a:path w="4244340" h="360044">
                <a:moveTo>
                  <a:pt x="4243920" y="0"/>
                </a:moveTo>
                <a:lnTo>
                  <a:pt x="0" y="0"/>
                </a:lnTo>
                <a:lnTo>
                  <a:pt x="0" y="359867"/>
                </a:lnTo>
                <a:lnTo>
                  <a:pt x="4243920" y="359867"/>
                </a:lnTo>
                <a:lnTo>
                  <a:pt x="4243920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0298" y="3205353"/>
            <a:ext cx="1407160" cy="180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0" dirty="0">
                <a:solidFill>
                  <a:srgbClr val="FFFFFF"/>
                </a:solidFill>
                <a:latin typeface="Calibri"/>
                <a:cs typeface="Calibri"/>
              </a:rPr>
              <a:t>ДИСЕРТАЦІЯ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+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МЕНШЕ </a:t>
            </a:r>
            <a:r>
              <a:rPr sz="900" b="1" spc="40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СТАТЕЙ,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з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яких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менше 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10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в  рецензованих 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фахових 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виданнях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включених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до 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міжнародних 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наукометричних баз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Scopus 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або 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Web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Science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Core 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Collection.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Якщо крім  дисертації,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здобувача 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є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також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опублікована  монографія,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ця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книга 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замінює 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статті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47661" y="2495905"/>
            <a:ext cx="4914900" cy="433070"/>
          </a:xfrm>
          <a:custGeom>
            <a:avLst/>
            <a:gdLst/>
            <a:ahLst/>
            <a:cxnLst/>
            <a:rect l="l" t="t" r="r" b="b"/>
            <a:pathLst>
              <a:path w="4914900" h="433069">
                <a:moveTo>
                  <a:pt x="4914341" y="0"/>
                </a:moveTo>
                <a:lnTo>
                  <a:pt x="0" y="0"/>
                </a:lnTo>
                <a:lnTo>
                  <a:pt x="0" y="432765"/>
                </a:lnTo>
                <a:lnTo>
                  <a:pt x="4914341" y="432765"/>
                </a:lnTo>
                <a:lnTo>
                  <a:pt x="4914341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7661" y="2495905"/>
            <a:ext cx="4914900" cy="433070"/>
          </a:xfrm>
          <a:custGeom>
            <a:avLst/>
            <a:gdLst/>
            <a:ahLst/>
            <a:cxnLst/>
            <a:rect l="l" t="t" r="r" b="b"/>
            <a:pathLst>
              <a:path w="4914900" h="433069">
                <a:moveTo>
                  <a:pt x="4914341" y="0"/>
                </a:moveTo>
                <a:lnTo>
                  <a:pt x="0" y="0"/>
                </a:lnTo>
                <a:lnTo>
                  <a:pt x="0" y="432765"/>
                </a:lnTo>
                <a:lnTo>
                  <a:pt x="4914341" y="432765"/>
                </a:lnTo>
                <a:lnTo>
                  <a:pt x="4914341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7661" y="1737906"/>
            <a:ext cx="4914900" cy="689610"/>
          </a:xfrm>
          <a:custGeom>
            <a:avLst/>
            <a:gdLst/>
            <a:ahLst/>
            <a:cxnLst/>
            <a:rect l="l" t="t" r="r" b="b"/>
            <a:pathLst>
              <a:path w="4914900" h="689610">
                <a:moveTo>
                  <a:pt x="4914341" y="0"/>
                </a:moveTo>
                <a:lnTo>
                  <a:pt x="0" y="0"/>
                </a:lnTo>
                <a:lnTo>
                  <a:pt x="0" y="689254"/>
                </a:lnTo>
                <a:lnTo>
                  <a:pt x="4914341" y="689254"/>
                </a:lnTo>
                <a:lnTo>
                  <a:pt x="4914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7661" y="1737906"/>
            <a:ext cx="4914900" cy="689610"/>
          </a:xfrm>
          <a:custGeom>
            <a:avLst/>
            <a:gdLst/>
            <a:ahLst/>
            <a:cxnLst/>
            <a:rect l="l" t="t" r="r" b="b"/>
            <a:pathLst>
              <a:path w="4914900" h="689610">
                <a:moveTo>
                  <a:pt x="4914341" y="0"/>
                </a:moveTo>
                <a:lnTo>
                  <a:pt x="0" y="0"/>
                </a:lnTo>
                <a:lnTo>
                  <a:pt x="0" y="689254"/>
                </a:lnTo>
                <a:lnTo>
                  <a:pt x="4914341" y="689254"/>
                </a:lnTo>
                <a:lnTo>
                  <a:pt x="4914341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7661" y="978065"/>
            <a:ext cx="4914900" cy="689610"/>
          </a:xfrm>
          <a:custGeom>
            <a:avLst/>
            <a:gdLst/>
            <a:ahLst/>
            <a:cxnLst/>
            <a:rect l="l" t="t" r="r" b="b"/>
            <a:pathLst>
              <a:path w="4914900" h="689610">
                <a:moveTo>
                  <a:pt x="4914341" y="0"/>
                </a:moveTo>
                <a:lnTo>
                  <a:pt x="0" y="0"/>
                </a:lnTo>
                <a:lnTo>
                  <a:pt x="0" y="689254"/>
                </a:lnTo>
                <a:lnTo>
                  <a:pt x="4914341" y="689254"/>
                </a:lnTo>
                <a:lnTo>
                  <a:pt x="4914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7661" y="978065"/>
            <a:ext cx="4914900" cy="689610"/>
          </a:xfrm>
          <a:custGeom>
            <a:avLst/>
            <a:gdLst/>
            <a:ahLst/>
            <a:cxnLst/>
            <a:rect l="l" t="t" r="r" b="b"/>
            <a:pathLst>
              <a:path w="4914900" h="689610">
                <a:moveTo>
                  <a:pt x="4914341" y="0"/>
                </a:moveTo>
                <a:lnTo>
                  <a:pt x="0" y="0"/>
                </a:lnTo>
                <a:lnTo>
                  <a:pt x="0" y="689254"/>
                </a:lnTo>
                <a:lnTo>
                  <a:pt x="4914341" y="689254"/>
                </a:lnTo>
                <a:lnTo>
                  <a:pt x="4914341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10836275" cy="760730"/>
          </a:xfrm>
          <a:custGeom>
            <a:avLst/>
            <a:gdLst/>
            <a:ahLst/>
            <a:cxnLst/>
            <a:rect l="l" t="t" r="r" b="b"/>
            <a:pathLst>
              <a:path w="10836275" h="760730">
                <a:moveTo>
                  <a:pt x="10835995" y="760247"/>
                </a:moveTo>
                <a:lnTo>
                  <a:pt x="0" y="760247"/>
                </a:lnTo>
                <a:lnTo>
                  <a:pt x="0" y="0"/>
                </a:lnTo>
                <a:lnTo>
                  <a:pt x="10835995" y="0"/>
                </a:lnTo>
                <a:lnTo>
                  <a:pt x="10835995" y="760247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0260" y="760247"/>
            <a:ext cx="10115550" cy="0"/>
          </a:xfrm>
          <a:custGeom>
            <a:avLst/>
            <a:gdLst/>
            <a:ahLst/>
            <a:cxnLst/>
            <a:rect l="l" t="t" r="r" b="b"/>
            <a:pathLst>
              <a:path w="10115550">
                <a:moveTo>
                  <a:pt x="0" y="0"/>
                </a:moveTo>
                <a:lnTo>
                  <a:pt x="10115486" y="0"/>
                </a:lnTo>
              </a:path>
            </a:pathLst>
          </a:custGeom>
          <a:ln w="2857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347303" y="243916"/>
            <a:ext cx="6084570" cy="41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b="0" u="none" spc="225" dirty="0">
                <a:solidFill>
                  <a:srgbClr val="3B3A3B"/>
                </a:solidFill>
                <a:latin typeface="Calibri"/>
                <a:cs typeface="Calibri"/>
              </a:rPr>
              <a:t>ПРОЦЕДУРА </a:t>
            </a:r>
            <a:r>
              <a:rPr sz="2550" b="0" u="none" spc="254" dirty="0">
                <a:solidFill>
                  <a:srgbClr val="3B3A3B"/>
                </a:solidFill>
                <a:latin typeface="Calibri"/>
                <a:cs typeface="Calibri"/>
              </a:rPr>
              <a:t>ЗАХИСТУ</a:t>
            </a:r>
            <a:r>
              <a:rPr sz="2550" b="0" u="none" spc="-390" dirty="0">
                <a:solidFill>
                  <a:srgbClr val="3B3A3B"/>
                </a:solidFill>
                <a:latin typeface="Calibri"/>
                <a:cs typeface="Calibri"/>
              </a:rPr>
              <a:t> </a:t>
            </a:r>
            <a:r>
              <a:rPr sz="2550" b="0" u="none" spc="250" dirty="0">
                <a:solidFill>
                  <a:srgbClr val="3B3A3B"/>
                </a:solidFill>
                <a:latin typeface="Calibri"/>
                <a:cs typeface="Calibri"/>
              </a:rPr>
              <a:t>ДОКТОРА </a:t>
            </a:r>
            <a:r>
              <a:rPr sz="2550" b="0" u="none" spc="275" dirty="0">
                <a:solidFill>
                  <a:srgbClr val="3B3A3B"/>
                </a:solidFill>
                <a:latin typeface="Calibri"/>
                <a:cs typeface="Calibri"/>
              </a:rPr>
              <a:t>НАУК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5292" y="1805140"/>
            <a:ext cx="4551045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95"/>
              </a:lnSpc>
            </a:pPr>
            <a:r>
              <a:rPr sz="1700" spc="40" dirty="0">
                <a:solidFill>
                  <a:srgbClr val="58595B"/>
                </a:solidFill>
                <a:latin typeface="Century Gothic"/>
                <a:cs typeface="Century Gothic"/>
              </a:rPr>
              <a:t>2.</a:t>
            </a:r>
            <a:r>
              <a:rPr sz="1700" spc="-200" dirty="0">
                <a:solidFill>
                  <a:srgbClr val="58595B"/>
                </a:solidFill>
                <a:latin typeface="Century Gothic"/>
                <a:cs typeface="Century Gothic"/>
              </a:rPr>
              <a:t> </a:t>
            </a:r>
            <a:r>
              <a:rPr sz="950" b="1" spc="0" dirty="0">
                <a:solidFill>
                  <a:srgbClr val="231F20"/>
                </a:solidFill>
                <a:latin typeface="Calibri"/>
                <a:cs typeface="Calibri"/>
              </a:rPr>
              <a:t>ПІДГОТОВКА </a:t>
            </a:r>
            <a:r>
              <a:rPr sz="950" b="1" spc="-20" dirty="0">
                <a:solidFill>
                  <a:srgbClr val="231F20"/>
                </a:solidFill>
                <a:latin typeface="Calibri"/>
                <a:cs typeface="Calibri"/>
              </a:rPr>
              <a:t>МОЖЕ </a:t>
            </a:r>
            <a:r>
              <a:rPr sz="950" b="1" spc="10" dirty="0">
                <a:solidFill>
                  <a:srgbClr val="231F20"/>
                </a:solidFill>
                <a:latin typeface="Calibri"/>
                <a:cs typeface="Calibri"/>
              </a:rPr>
              <a:t>ВІДБУВАТИСЯ </a:t>
            </a:r>
            <a:r>
              <a:rPr sz="950" b="1" spc="25" dirty="0">
                <a:solidFill>
                  <a:srgbClr val="231F20"/>
                </a:solidFill>
                <a:latin typeface="Calibri"/>
                <a:cs typeface="Calibri"/>
              </a:rPr>
              <a:t>В </a:t>
            </a:r>
            <a:r>
              <a:rPr sz="950" b="1" spc="5" dirty="0">
                <a:solidFill>
                  <a:srgbClr val="231F20"/>
                </a:solidFill>
                <a:latin typeface="Calibri"/>
                <a:cs typeface="Calibri"/>
              </a:rPr>
              <a:t>ДОКТОРАНТУРІ </a:t>
            </a:r>
            <a:r>
              <a:rPr sz="950" b="1" dirty="0">
                <a:solidFill>
                  <a:srgbClr val="231F20"/>
                </a:solidFill>
                <a:latin typeface="Calibri"/>
                <a:cs typeface="Calibri"/>
              </a:rPr>
              <a:t>АБО </a:t>
            </a:r>
            <a:r>
              <a:rPr sz="950" b="1" spc="-5" dirty="0">
                <a:solidFill>
                  <a:srgbClr val="231F20"/>
                </a:solidFill>
                <a:latin typeface="Calibri"/>
                <a:cs typeface="Calibri"/>
              </a:rPr>
              <a:t>САМОСТІЙНО. </a:t>
            </a:r>
            <a:r>
              <a:rPr sz="950" b="1" spc="-20" dirty="0">
                <a:solidFill>
                  <a:srgbClr val="231F20"/>
                </a:solidFill>
                <a:latin typeface="Calibri"/>
                <a:cs typeface="Calibri"/>
              </a:rPr>
              <a:t>МОЖЕ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1025"/>
              </a:lnSpc>
            </a:pPr>
            <a:r>
              <a:rPr sz="950" b="1" spc="5" dirty="0">
                <a:solidFill>
                  <a:srgbClr val="231F20"/>
                </a:solidFill>
                <a:latin typeface="Calibri"/>
                <a:cs typeface="Calibri"/>
              </a:rPr>
              <a:t>ЗАХИЩАТИСЯ ДИСЕРТАЦІЯ, </a:t>
            </a:r>
            <a:r>
              <a:rPr sz="950" b="1" spc="0" dirty="0">
                <a:solidFill>
                  <a:srgbClr val="231F20"/>
                </a:solidFill>
                <a:latin typeface="Calibri"/>
                <a:cs typeface="Calibri"/>
              </a:rPr>
              <a:t>ОПУБЛІКОВАНА </a:t>
            </a:r>
            <a:r>
              <a:rPr sz="950" b="1" spc="-5" dirty="0">
                <a:solidFill>
                  <a:srgbClr val="231F20"/>
                </a:solidFill>
                <a:latin typeface="Calibri"/>
                <a:cs typeface="Calibri"/>
              </a:rPr>
              <a:t>МОНОГРАФІЯ, </a:t>
            </a:r>
            <a:r>
              <a:rPr sz="950" b="1" spc="10" dirty="0">
                <a:solidFill>
                  <a:srgbClr val="231F20"/>
                </a:solidFill>
                <a:latin typeface="Calibri"/>
                <a:cs typeface="Calibri"/>
              </a:rPr>
              <a:t>СУКУПНІСТЬ</a:t>
            </a:r>
            <a:r>
              <a:rPr sz="950" b="1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spc="0" dirty="0">
                <a:solidFill>
                  <a:srgbClr val="231F20"/>
                </a:solidFill>
                <a:latin typeface="Calibri"/>
                <a:cs typeface="Calibri"/>
              </a:rPr>
              <a:t>СТАТЕЙ</a:t>
            </a:r>
            <a:endParaRPr sz="950">
              <a:latin typeface="Calibri"/>
              <a:cs typeface="Calibri"/>
            </a:endParaRPr>
          </a:p>
          <a:p>
            <a:pPr marL="12700" marR="5080">
              <a:lnSpc>
                <a:spcPts val="1100"/>
              </a:lnSpc>
              <a:spcBef>
                <a:spcPts val="50"/>
              </a:spcBef>
            </a:pPr>
            <a:r>
              <a:rPr sz="950" b="1" spc="10" dirty="0">
                <a:solidFill>
                  <a:srgbClr val="231F20"/>
                </a:solidFill>
                <a:latin typeface="Calibri"/>
                <a:cs typeface="Calibri"/>
              </a:rPr>
              <a:t>ОПУБЛІКОВАНИХ У </a:t>
            </a:r>
            <a:r>
              <a:rPr sz="950" b="1" spc="25" dirty="0">
                <a:solidFill>
                  <a:srgbClr val="231F20"/>
                </a:solidFill>
                <a:latin typeface="Calibri"/>
                <a:cs typeface="Calibri"/>
              </a:rPr>
              <a:t>РЕЦЕНЗОВАНИХ ФАХОВИХ </a:t>
            </a:r>
            <a:r>
              <a:rPr sz="950" b="1" spc="10" dirty="0">
                <a:solidFill>
                  <a:srgbClr val="231F20"/>
                </a:solidFill>
                <a:latin typeface="Calibri"/>
                <a:cs typeface="Calibri"/>
              </a:rPr>
              <a:t>ВИДАННЯХ, </a:t>
            </a:r>
            <a:r>
              <a:rPr sz="950" b="1" spc="25" dirty="0">
                <a:solidFill>
                  <a:srgbClr val="231F20"/>
                </a:solidFill>
                <a:latin typeface="Calibri"/>
                <a:cs typeface="Calibri"/>
              </a:rPr>
              <a:t>ВКЛЮЧЕНИХ </a:t>
            </a:r>
            <a:r>
              <a:rPr sz="950" b="1" spc="-5" dirty="0">
                <a:solidFill>
                  <a:srgbClr val="231F20"/>
                </a:solidFill>
                <a:latin typeface="Calibri"/>
                <a:cs typeface="Calibri"/>
              </a:rPr>
              <a:t>ДО </a:t>
            </a:r>
            <a:r>
              <a:rPr sz="950" b="1" spc="-10" dirty="0">
                <a:solidFill>
                  <a:srgbClr val="231F20"/>
                </a:solidFill>
                <a:latin typeface="Calibri"/>
                <a:cs typeface="Calibri"/>
              </a:rPr>
              <a:t>МІЖ-  </a:t>
            </a:r>
            <a:r>
              <a:rPr sz="950" b="1" spc="10" dirty="0">
                <a:solidFill>
                  <a:srgbClr val="231F20"/>
                </a:solidFill>
                <a:latin typeface="Calibri"/>
                <a:cs typeface="Calibri"/>
              </a:rPr>
              <a:t>НАРОДНИХ НАУКОМЕТРИЧНИХ БАЗ SCOPUS </a:t>
            </a:r>
            <a:r>
              <a:rPr sz="950" b="1" dirty="0">
                <a:solidFill>
                  <a:srgbClr val="231F20"/>
                </a:solidFill>
                <a:latin typeface="Calibri"/>
                <a:cs typeface="Calibri"/>
              </a:rPr>
              <a:t>АБО </a:t>
            </a:r>
            <a:r>
              <a:rPr sz="950" b="1" spc="0" dirty="0">
                <a:solidFill>
                  <a:srgbClr val="231F20"/>
                </a:solidFill>
                <a:latin typeface="Calibri"/>
                <a:cs typeface="Calibri"/>
              </a:rPr>
              <a:t>WEB </a:t>
            </a:r>
            <a:r>
              <a:rPr sz="950" b="1" spc="1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950" b="1" spc="25" dirty="0">
                <a:solidFill>
                  <a:srgbClr val="231F20"/>
                </a:solidFill>
                <a:latin typeface="Calibri"/>
                <a:cs typeface="Calibri"/>
              </a:rPr>
              <a:t>SCIENCE </a:t>
            </a:r>
            <a:r>
              <a:rPr sz="950" b="1" spc="5" dirty="0">
                <a:solidFill>
                  <a:srgbClr val="231F20"/>
                </a:solidFill>
                <a:latin typeface="Calibri"/>
                <a:cs typeface="Calibri"/>
              </a:rPr>
              <a:t>CORE</a:t>
            </a:r>
            <a:r>
              <a:rPr sz="95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spc="25" dirty="0">
                <a:solidFill>
                  <a:srgbClr val="231F20"/>
                </a:solidFill>
                <a:latin typeface="Calibri"/>
                <a:cs typeface="Calibri"/>
              </a:rPr>
              <a:t>COLLECTION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05285" y="1044968"/>
            <a:ext cx="434213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95"/>
              </a:lnSpc>
            </a:pPr>
            <a:r>
              <a:rPr sz="1700" dirty="0">
                <a:solidFill>
                  <a:srgbClr val="58595B"/>
                </a:solidFill>
                <a:latin typeface="Century Gothic"/>
                <a:cs typeface="Century Gothic"/>
              </a:rPr>
              <a:t>1.</a:t>
            </a:r>
            <a:r>
              <a:rPr sz="1700" spc="-195" dirty="0">
                <a:solidFill>
                  <a:srgbClr val="58595B"/>
                </a:solidFill>
                <a:latin typeface="Century Gothic"/>
                <a:cs typeface="Century Gothic"/>
              </a:rPr>
              <a:t> </a:t>
            </a:r>
            <a:r>
              <a:rPr sz="950" b="1" spc="5" dirty="0">
                <a:solidFill>
                  <a:srgbClr val="231F20"/>
                </a:solidFill>
                <a:latin typeface="Calibri"/>
                <a:cs typeface="Calibri"/>
              </a:rPr>
              <a:t>ЗДОБУВАЧ </a:t>
            </a:r>
            <a:r>
              <a:rPr sz="950" b="1" spc="25" dirty="0">
                <a:solidFill>
                  <a:srgbClr val="231F20"/>
                </a:solidFill>
                <a:latin typeface="Calibri"/>
                <a:cs typeface="Calibri"/>
              </a:rPr>
              <a:t>СТУПЕНЯ </a:t>
            </a:r>
            <a:r>
              <a:rPr sz="950" b="1" spc="-5" dirty="0">
                <a:solidFill>
                  <a:srgbClr val="231F20"/>
                </a:solidFill>
                <a:latin typeface="Calibri"/>
                <a:cs typeface="Calibri"/>
              </a:rPr>
              <a:t>ДОКТОРА </a:t>
            </a:r>
            <a:r>
              <a:rPr sz="950" b="1" spc="0" dirty="0">
                <a:solidFill>
                  <a:srgbClr val="231F20"/>
                </a:solidFill>
                <a:latin typeface="Calibri"/>
                <a:cs typeface="Calibri"/>
              </a:rPr>
              <a:t>НАУК </a:t>
            </a:r>
            <a:r>
              <a:rPr sz="950" b="1" spc="5" dirty="0">
                <a:solidFill>
                  <a:srgbClr val="231F20"/>
                </a:solidFill>
                <a:latin typeface="Calibri"/>
                <a:cs typeface="Calibri"/>
              </a:rPr>
              <a:t>ДОПУСКАЄТЬСЯ </a:t>
            </a:r>
            <a:r>
              <a:rPr sz="950" b="1" spc="-5" dirty="0">
                <a:solidFill>
                  <a:srgbClr val="231F20"/>
                </a:solidFill>
                <a:latin typeface="Calibri"/>
                <a:cs typeface="Calibri"/>
              </a:rPr>
              <a:t>ДО </a:t>
            </a:r>
            <a:r>
              <a:rPr sz="950" b="1" spc="25" dirty="0">
                <a:solidFill>
                  <a:srgbClr val="231F20"/>
                </a:solidFill>
                <a:latin typeface="Calibri"/>
                <a:cs typeface="Calibri"/>
              </a:rPr>
              <a:t>ЗАХИСТУ </a:t>
            </a:r>
            <a:r>
              <a:rPr sz="950" b="1" spc="5" dirty="0">
                <a:solidFill>
                  <a:srgbClr val="231F20"/>
                </a:solidFill>
                <a:latin typeface="Calibri"/>
                <a:cs typeface="Calibri"/>
              </a:rPr>
              <a:t>ПІСЛЯ </a:t>
            </a:r>
            <a:r>
              <a:rPr sz="950" b="1" spc="25" dirty="0">
                <a:solidFill>
                  <a:srgbClr val="231F20"/>
                </a:solidFill>
                <a:latin typeface="Calibri"/>
                <a:cs typeface="Calibri"/>
              </a:rPr>
              <a:t>НЕ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1045"/>
              </a:lnSpc>
            </a:pPr>
            <a:r>
              <a:rPr sz="950" b="1" spc="-5" dirty="0">
                <a:solidFill>
                  <a:srgbClr val="231F20"/>
                </a:solidFill>
                <a:latin typeface="Calibri"/>
                <a:cs typeface="Calibri"/>
              </a:rPr>
              <a:t>МЕНШЕ </a:t>
            </a:r>
            <a:r>
              <a:rPr sz="950" b="1" spc="50" dirty="0">
                <a:solidFill>
                  <a:srgbClr val="231F20"/>
                </a:solidFill>
                <a:latin typeface="Calibri"/>
                <a:cs typeface="Calibri"/>
              </a:rPr>
              <a:t>5 </a:t>
            </a:r>
            <a:r>
              <a:rPr sz="950" b="1" spc="15" dirty="0">
                <a:solidFill>
                  <a:srgbClr val="231F20"/>
                </a:solidFill>
                <a:latin typeface="Calibri"/>
                <a:cs typeface="Calibri"/>
              </a:rPr>
              <a:t>РОКІВ </a:t>
            </a:r>
            <a:r>
              <a:rPr sz="950" b="1" spc="-5" dirty="0">
                <a:solidFill>
                  <a:srgbClr val="231F20"/>
                </a:solidFill>
                <a:latin typeface="Calibri"/>
                <a:cs typeface="Calibri"/>
              </a:rPr>
              <a:t>СТАЖУ </a:t>
            </a:r>
            <a:r>
              <a:rPr sz="950" b="1" spc="15" dirty="0">
                <a:solidFill>
                  <a:srgbClr val="231F20"/>
                </a:solidFill>
                <a:latin typeface="Calibri"/>
                <a:cs typeface="Calibri"/>
              </a:rPr>
              <a:t>ЗА </a:t>
            </a:r>
            <a:r>
              <a:rPr sz="950" b="1" dirty="0">
                <a:solidFill>
                  <a:srgbClr val="231F20"/>
                </a:solidFill>
                <a:latin typeface="Calibri"/>
                <a:cs typeface="Calibri"/>
              </a:rPr>
              <a:t>ОСНОВНИМ </a:t>
            </a:r>
            <a:r>
              <a:rPr sz="950" b="1" spc="-10" dirty="0">
                <a:solidFill>
                  <a:srgbClr val="231F20"/>
                </a:solidFill>
                <a:latin typeface="Calibri"/>
                <a:cs typeface="Calibri"/>
              </a:rPr>
              <a:t>МІСЦЕМ </a:t>
            </a:r>
            <a:r>
              <a:rPr sz="950" b="1" spc="5" dirty="0">
                <a:solidFill>
                  <a:srgbClr val="231F20"/>
                </a:solidFill>
                <a:latin typeface="Calibri"/>
                <a:cs typeface="Calibri"/>
              </a:rPr>
              <a:t>РОБОТИ </a:t>
            </a:r>
            <a:r>
              <a:rPr sz="950" b="1" spc="0" dirty="0">
                <a:solidFill>
                  <a:srgbClr val="231F20"/>
                </a:solidFill>
                <a:latin typeface="Calibri"/>
                <a:cs typeface="Calibri"/>
              </a:rPr>
              <a:t>НА </a:t>
            </a:r>
            <a:r>
              <a:rPr sz="950" b="1" spc="-5" dirty="0">
                <a:solidFill>
                  <a:srgbClr val="231F20"/>
                </a:solidFill>
                <a:latin typeface="Calibri"/>
                <a:cs typeface="Calibri"/>
              </a:rPr>
              <a:t>ПОСАДІ</a:t>
            </a:r>
            <a:r>
              <a:rPr sz="950" b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231F20"/>
                </a:solidFill>
                <a:latin typeface="Calibri"/>
                <a:cs typeface="Calibri"/>
              </a:rPr>
              <a:t>НАУКОВОГО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05285" y="1324394"/>
            <a:ext cx="4322445" cy="3098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170"/>
              </a:spcBef>
            </a:pPr>
            <a:r>
              <a:rPr sz="950" b="1" dirty="0">
                <a:solidFill>
                  <a:srgbClr val="231F20"/>
                </a:solidFill>
                <a:latin typeface="Calibri"/>
                <a:cs typeface="Calibri"/>
              </a:rPr>
              <a:t>АБО </a:t>
            </a:r>
            <a:r>
              <a:rPr sz="950" b="1" spc="5" dirty="0">
                <a:solidFill>
                  <a:srgbClr val="231F20"/>
                </a:solidFill>
                <a:latin typeface="Calibri"/>
                <a:cs typeface="Calibri"/>
              </a:rPr>
              <a:t>НАУКОВО-ПЕДАГОГІЧНОГО ПРАЦІВНИКА </a:t>
            </a:r>
            <a:r>
              <a:rPr sz="950" b="1" dirty="0">
                <a:solidFill>
                  <a:srgbClr val="231F20"/>
                </a:solidFill>
                <a:latin typeface="Calibri"/>
                <a:cs typeface="Calibri"/>
              </a:rPr>
              <a:t>ВИЩОГО </a:t>
            </a:r>
            <a:r>
              <a:rPr sz="950" b="1" spc="0" dirty="0">
                <a:solidFill>
                  <a:srgbClr val="231F20"/>
                </a:solidFill>
                <a:latin typeface="Calibri"/>
                <a:cs typeface="Calibri"/>
              </a:rPr>
              <a:t>НАВЧАЛЬНОГО</a:t>
            </a:r>
            <a:r>
              <a:rPr sz="95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231F20"/>
                </a:solidFill>
                <a:latin typeface="Calibri"/>
                <a:cs typeface="Calibri"/>
              </a:rPr>
              <a:t>ЗАКЛАДУ  </a:t>
            </a:r>
            <a:r>
              <a:rPr sz="950" b="1" dirty="0">
                <a:solidFill>
                  <a:srgbClr val="231F20"/>
                </a:solidFill>
                <a:latin typeface="Calibri"/>
                <a:cs typeface="Calibri"/>
              </a:rPr>
              <a:t>АБО </a:t>
            </a:r>
            <a:r>
              <a:rPr sz="950" b="1" spc="0" dirty="0">
                <a:solidFill>
                  <a:srgbClr val="231F20"/>
                </a:solidFill>
                <a:latin typeface="Calibri"/>
                <a:cs typeface="Calibri"/>
              </a:rPr>
              <a:t>НАУКОВОЇ</a:t>
            </a:r>
            <a:r>
              <a:rPr sz="95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spc="0" dirty="0">
                <a:solidFill>
                  <a:srgbClr val="231F20"/>
                </a:solidFill>
                <a:latin typeface="Calibri"/>
                <a:cs typeface="Calibri"/>
              </a:rPr>
              <a:t>УСТАНОВИ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81546" y="2163635"/>
            <a:ext cx="13360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00947D"/>
                </a:solidFill>
                <a:latin typeface="Calibri"/>
                <a:cs typeface="Calibri"/>
              </a:rPr>
              <a:t>ВІДСУТНІСТЬ</a:t>
            </a:r>
            <a:r>
              <a:rPr sz="1000" b="1" spc="-35" dirty="0">
                <a:solidFill>
                  <a:srgbClr val="00947D"/>
                </a:solidFill>
                <a:latin typeface="Calibri"/>
                <a:cs typeface="Calibri"/>
              </a:rPr>
              <a:t> </a:t>
            </a:r>
            <a:r>
              <a:rPr sz="1000" b="1" spc="0" dirty="0">
                <a:solidFill>
                  <a:srgbClr val="00947D"/>
                </a:solidFill>
                <a:latin typeface="Calibri"/>
                <a:cs typeface="Calibri"/>
              </a:rPr>
              <a:t>ПЛАГІАТУ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149628" y="4821935"/>
            <a:ext cx="2212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31F20"/>
                </a:solidFill>
                <a:latin typeface="Calibri"/>
                <a:cs typeface="Calibri"/>
              </a:rPr>
              <a:t>Надання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права повторного </a:t>
            </a:r>
            <a:r>
              <a:rPr sz="900" b="1" spc="5" dirty="0">
                <a:solidFill>
                  <a:srgbClr val="231F20"/>
                </a:solidFill>
                <a:latin typeface="Calibri"/>
                <a:cs typeface="Calibri"/>
              </a:rPr>
              <a:t>захисту </a:t>
            </a:r>
            <a:r>
              <a:rPr sz="900" b="1" spc="0" dirty="0">
                <a:solidFill>
                  <a:srgbClr val="231F20"/>
                </a:solidFill>
                <a:latin typeface="Calibri"/>
                <a:cs typeface="Calibri"/>
              </a:rPr>
              <a:t>після  </a:t>
            </a:r>
            <a:r>
              <a:rPr sz="900" b="1" spc="-5" dirty="0">
                <a:solidFill>
                  <a:srgbClr val="231F20"/>
                </a:solidFill>
                <a:latin typeface="Calibri"/>
                <a:cs typeface="Calibri"/>
              </a:rPr>
              <a:t>внесення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корективів у </a:t>
            </a:r>
            <a:r>
              <a:rPr sz="900" b="1" spc="-5" dirty="0">
                <a:solidFill>
                  <a:srgbClr val="231F20"/>
                </a:solidFill>
                <a:latin typeface="Calibri"/>
                <a:cs typeface="Calibri"/>
              </a:rPr>
              <a:t>представлений</a:t>
            </a:r>
            <a:r>
              <a:rPr sz="900" b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0" dirty="0">
                <a:solidFill>
                  <a:srgbClr val="231F20"/>
                </a:solidFill>
                <a:latin typeface="Calibri"/>
                <a:cs typeface="Calibri"/>
              </a:rPr>
              <a:t>текст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47661" y="5997283"/>
            <a:ext cx="4914900" cy="427990"/>
          </a:xfrm>
          <a:custGeom>
            <a:avLst/>
            <a:gdLst/>
            <a:ahLst/>
            <a:cxnLst/>
            <a:rect l="l" t="t" r="r" b="b"/>
            <a:pathLst>
              <a:path w="4914900" h="427989">
                <a:moveTo>
                  <a:pt x="4914836" y="0"/>
                </a:moveTo>
                <a:lnTo>
                  <a:pt x="0" y="0"/>
                </a:lnTo>
                <a:lnTo>
                  <a:pt x="0" y="427837"/>
                </a:lnTo>
                <a:lnTo>
                  <a:pt x="4914836" y="427837"/>
                </a:lnTo>
                <a:lnTo>
                  <a:pt x="4914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7661" y="5997283"/>
            <a:ext cx="4914900" cy="427990"/>
          </a:xfrm>
          <a:custGeom>
            <a:avLst/>
            <a:gdLst/>
            <a:ahLst/>
            <a:cxnLst/>
            <a:rect l="l" t="t" r="r" b="b"/>
            <a:pathLst>
              <a:path w="4914900" h="427989">
                <a:moveTo>
                  <a:pt x="4914836" y="0"/>
                </a:moveTo>
                <a:lnTo>
                  <a:pt x="0" y="0"/>
                </a:lnTo>
                <a:lnTo>
                  <a:pt x="0" y="427837"/>
                </a:lnTo>
                <a:lnTo>
                  <a:pt x="4914836" y="427837"/>
                </a:lnTo>
                <a:lnTo>
                  <a:pt x="4914836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7661" y="5441416"/>
            <a:ext cx="4914900" cy="432434"/>
          </a:xfrm>
          <a:custGeom>
            <a:avLst/>
            <a:gdLst/>
            <a:ahLst/>
            <a:cxnLst/>
            <a:rect l="l" t="t" r="r" b="b"/>
            <a:pathLst>
              <a:path w="4914900" h="432435">
                <a:moveTo>
                  <a:pt x="4914836" y="0"/>
                </a:moveTo>
                <a:lnTo>
                  <a:pt x="0" y="0"/>
                </a:lnTo>
                <a:lnTo>
                  <a:pt x="0" y="432003"/>
                </a:lnTo>
                <a:lnTo>
                  <a:pt x="4914836" y="432003"/>
                </a:lnTo>
                <a:lnTo>
                  <a:pt x="4914836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7661" y="5441416"/>
            <a:ext cx="4914900" cy="432434"/>
          </a:xfrm>
          <a:custGeom>
            <a:avLst/>
            <a:gdLst/>
            <a:ahLst/>
            <a:cxnLst/>
            <a:rect l="l" t="t" r="r" b="b"/>
            <a:pathLst>
              <a:path w="4914900" h="432435">
                <a:moveTo>
                  <a:pt x="4914836" y="0"/>
                </a:moveTo>
                <a:lnTo>
                  <a:pt x="0" y="0"/>
                </a:lnTo>
                <a:lnTo>
                  <a:pt x="0" y="432003"/>
                </a:lnTo>
                <a:lnTo>
                  <a:pt x="4914836" y="432003"/>
                </a:lnTo>
                <a:lnTo>
                  <a:pt x="4914836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05292" y="6057557"/>
            <a:ext cx="2291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sz="1700" spc="40" dirty="0">
                <a:solidFill>
                  <a:srgbClr val="58595B"/>
                </a:solidFill>
                <a:latin typeface="Century Gothic"/>
                <a:cs typeface="Century Gothic"/>
              </a:rPr>
              <a:t>5.</a:t>
            </a:r>
            <a:r>
              <a:rPr sz="1700" spc="-229" dirty="0">
                <a:solidFill>
                  <a:srgbClr val="58595B"/>
                </a:solidFill>
                <a:latin typeface="Century Gothic"/>
                <a:cs typeface="Century Gothic"/>
              </a:rPr>
              <a:t> </a:t>
            </a:r>
            <a:r>
              <a:rPr sz="950" b="1" spc="5" dirty="0">
                <a:solidFill>
                  <a:srgbClr val="231F20"/>
                </a:solidFill>
                <a:latin typeface="Calibri"/>
                <a:cs typeface="Calibri"/>
              </a:rPr>
              <a:t>ОПРИЛЮДНЕННЯ </a:t>
            </a:r>
            <a:r>
              <a:rPr sz="950" b="1" spc="0" dirty="0">
                <a:solidFill>
                  <a:srgbClr val="231F20"/>
                </a:solidFill>
                <a:latin typeface="Calibri"/>
                <a:cs typeface="Calibri"/>
              </a:rPr>
              <a:t>НА </a:t>
            </a:r>
            <a:r>
              <a:rPr sz="950" b="1" spc="10" dirty="0">
                <a:solidFill>
                  <a:srgbClr val="231F20"/>
                </a:solidFill>
                <a:latin typeface="Calibri"/>
                <a:cs typeface="Calibri"/>
              </a:rPr>
              <a:t>САЙТІ ВНЗ/НУ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r>
              <a:rPr sz="950" b="1" spc="10" dirty="0">
                <a:solidFill>
                  <a:srgbClr val="231F20"/>
                </a:solidFill>
                <a:latin typeface="Calibri"/>
                <a:cs typeface="Calibri"/>
              </a:rPr>
              <a:t>ДИСЕРТАЦІЇ </a:t>
            </a:r>
            <a:r>
              <a:rPr sz="950" b="1" spc="-5" dirty="0">
                <a:solidFill>
                  <a:srgbClr val="231F20"/>
                </a:solidFill>
                <a:latin typeface="Calibri"/>
                <a:cs typeface="Calibri"/>
              </a:rPr>
              <a:t>ТА </a:t>
            </a:r>
            <a:r>
              <a:rPr sz="950" b="1" spc="0" dirty="0">
                <a:solidFill>
                  <a:srgbClr val="231F20"/>
                </a:solidFill>
                <a:latin typeface="Calibri"/>
                <a:cs typeface="Calibri"/>
              </a:rPr>
              <a:t>ВІДОМОСТЕЙ ПРО </a:t>
            </a:r>
            <a:r>
              <a:rPr sz="950" b="1" spc="25" dirty="0">
                <a:solidFill>
                  <a:srgbClr val="231F20"/>
                </a:solidFill>
                <a:latin typeface="Calibri"/>
                <a:cs typeface="Calibri"/>
              </a:rPr>
              <a:t>ЗАХИСТ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19207" y="6061303"/>
            <a:ext cx="1517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125" dirty="0">
                <a:solidFill>
                  <a:srgbClr val="9E172F"/>
                </a:solidFill>
                <a:latin typeface="Arial"/>
                <a:cs typeface="Arial"/>
              </a:rPr>
              <a:t>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Не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пізніше,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ніж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за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6 </a:t>
            </a:r>
            <a:r>
              <a:rPr sz="900" spc="-270" dirty="0">
                <a:solidFill>
                  <a:srgbClr val="231F20"/>
                </a:solidFill>
                <a:latin typeface="Calibri"/>
                <a:cs typeface="Calibri"/>
              </a:rPr>
              <a:t>тижнів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до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дати </a:t>
            </a:r>
            <a:r>
              <a:rPr sz="900" spc="0" dirty="0">
                <a:solidFill>
                  <a:srgbClr val="231F20"/>
                </a:solidFill>
                <a:latin typeface="Calibri"/>
                <a:cs typeface="Calibri"/>
              </a:rPr>
              <a:t>публічного</a:t>
            </a:r>
            <a:r>
              <a:rPr sz="9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захисту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481660" y="6325544"/>
            <a:ext cx="359664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35" dirty="0">
                <a:solidFill>
                  <a:srgbClr val="9E172F"/>
                </a:solidFill>
                <a:latin typeface="Arial"/>
                <a:cs typeface="Arial"/>
              </a:rPr>
              <a:t>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НАЗЯВО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має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право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вибіркової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перевірки </a:t>
            </a:r>
            <a:r>
              <a:rPr sz="900" spc="0" dirty="0">
                <a:solidFill>
                  <a:srgbClr val="231F20"/>
                </a:solidFill>
                <a:latin typeface="Calibri"/>
                <a:cs typeface="Calibri"/>
              </a:rPr>
              <a:t>присуджених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ступенів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ts val="1080"/>
              </a:lnSpc>
              <a:spcBef>
                <a:spcPts val="935"/>
              </a:spcBef>
            </a:pPr>
            <a:r>
              <a:rPr sz="1000" spc="135" dirty="0">
                <a:solidFill>
                  <a:srgbClr val="9E172F"/>
                </a:solidFill>
                <a:latin typeface="Arial"/>
                <a:cs typeface="Arial"/>
              </a:rPr>
              <a:t>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НАЗЯВО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може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скасувати рішення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спеціалізованої вченої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ради, </a:t>
            </a:r>
            <a:r>
              <a:rPr sz="900" spc="-295" dirty="0">
                <a:solidFill>
                  <a:srgbClr val="231F20"/>
                </a:solidFill>
                <a:latin typeface="Calibri"/>
                <a:cs typeface="Calibri"/>
              </a:rPr>
              <a:t>якщо </a:t>
            </a:r>
            <a:r>
              <a:rPr sz="900" spc="-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експертиза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покаже, </a:t>
            </a:r>
            <a:r>
              <a:rPr sz="900" spc="0" dirty="0">
                <a:solidFill>
                  <a:srgbClr val="231F20"/>
                </a:solidFill>
                <a:latin typeface="Calibri"/>
                <a:cs typeface="Calibri"/>
              </a:rPr>
              <a:t>що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скарга</a:t>
            </a:r>
            <a:r>
              <a:rPr sz="9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Calibri"/>
                <a:cs typeface="Calibri"/>
              </a:rPr>
              <a:t>обгрунтована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675843" y="7125732"/>
            <a:ext cx="611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5" dirty="0">
                <a:solidFill>
                  <a:srgbClr val="414042"/>
                </a:solidFill>
                <a:latin typeface="Calibri"/>
                <a:cs typeface="Calibri"/>
              </a:rPr>
              <a:t>–</a:t>
            </a:r>
            <a:r>
              <a:rPr sz="1000" b="1" spc="-1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414042"/>
                </a:solidFill>
                <a:latin typeface="Calibri"/>
                <a:cs typeface="Calibri"/>
              </a:rPr>
              <a:t>НОВАЦІЇ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81622" y="5782683"/>
            <a:ext cx="3484879" cy="4216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ct val="89600"/>
              </a:lnSpc>
              <a:spcBef>
                <a:spcPts val="330"/>
              </a:spcBef>
            </a:pPr>
            <a:r>
              <a:rPr sz="1700" spc="10" dirty="0">
                <a:solidFill>
                  <a:srgbClr val="FFFFFF"/>
                </a:solidFill>
                <a:latin typeface="Century Gothic"/>
                <a:cs typeface="Century Gothic"/>
              </a:rPr>
              <a:t>10.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ПРИСУДЖЕННЯ 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СТУПЕНЯ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СПЕЦІАЛІЗОВАНОЮ</a:t>
            </a:r>
            <a:r>
              <a:rPr sz="1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ВЧЕНОЮ  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РАДОЮ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ВИДАЧА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ВНЗ/НУ</a:t>
            </a:r>
            <a:r>
              <a:rPr sz="1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ДИПЛОМУ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936386" y="5802503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224993" y="0"/>
                </a:moveTo>
                <a:lnTo>
                  <a:pt x="179650" y="4571"/>
                </a:lnTo>
                <a:lnTo>
                  <a:pt x="137417" y="17683"/>
                </a:lnTo>
                <a:lnTo>
                  <a:pt x="99198" y="38430"/>
                </a:lnTo>
                <a:lnTo>
                  <a:pt x="65900" y="65906"/>
                </a:lnTo>
                <a:lnTo>
                  <a:pt x="38426" y="99207"/>
                </a:lnTo>
                <a:lnTo>
                  <a:pt x="17681" y="137427"/>
                </a:lnTo>
                <a:lnTo>
                  <a:pt x="4571" y="179662"/>
                </a:lnTo>
                <a:lnTo>
                  <a:pt x="0" y="225005"/>
                </a:lnTo>
                <a:lnTo>
                  <a:pt x="4571" y="270353"/>
                </a:lnTo>
                <a:lnTo>
                  <a:pt x="17681" y="312589"/>
                </a:lnTo>
                <a:lnTo>
                  <a:pt x="38426" y="350809"/>
                </a:lnTo>
                <a:lnTo>
                  <a:pt x="65900" y="384109"/>
                </a:lnTo>
                <a:lnTo>
                  <a:pt x="99198" y="411584"/>
                </a:lnTo>
                <a:lnTo>
                  <a:pt x="137417" y="432330"/>
                </a:lnTo>
                <a:lnTo>
                  <a:pt x="179650" y="445440"/>
                </a:lnTo>
                <a:lnTo>
                  <a:pt x="224993" y="450011"/>
                </a:lnTo>
                <a:lnTo>
                  <a:pt x="270340" y="445440"/>
                </a:lnTo>
                <a:lnTo>
                  <a:pt x="312576" y="432330"/>
                </a:lnTo>
                <a:lnTo>
                  <a:pt x="350797" y="411584"/>
                </a:lnTo>
                <a:lnTo>
                  <a:pt x="384097" y="384109"/>
                </a:lnTo>
                <a:lnTo>
                  <a:pt x="411572" y="350809"/>
                </a:lnTo>
                <a:lnTo>
                  <a:pt x="432317" y="312589"/>
                </a:lnTo>
                <a:lnTo>
                  <a:pt x="445427" y="270353"/>
                </a:lnTo>
                <a:lnTo>
                  <a:pt x="449999" y="225005"/>
                </a:lnTo>
                <a:lnTo>
                  <a:pt x="445427" y="179662"/>
                </a:lnTo>
                <a:lnTo>
                  <a:pt x="432317" y="137427"/>
                </a:lnTo>
                <a:lnTo>
                  <a:pt x="411572" y="99207"/>
                </a:lnTo>
                <a:lnTo>
                  <a:pt x="384097" y="65906"/>
                </a:lnTo>
                <a:lnTo>
                  <a:pt x="350797" y="38430"/>
                </a:lnTo>
                <a:lnTo>
                  <a:pt x="312576" y="17683"/>
                </a:lnTo>
                <a:lnTo>
                  <a:pt x="270340" y="4571"/>
                </a:lnTo>
                <a:lnTo>
                  <a:pt x="224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36386" y="5802503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449999" y="225005"/>
                </a:moveTo>
                <a:lnTo>
                  <a:pt x="445427" y="270353"/>
                </a:lnTo>
                <a:lnTo>
                  <a:pt x="432317" y="312589"/>
                </a:lnTo>
                <a:lnTo>
                  <a:pt x="411572" y="350809"/>
                </a:lnTo>
                <a:lnTo>
                  <a:pt x="384097" y="384109"/>
                </a:lnTo>
                <a:lnTo>
                  <a:pt x="350797" y="411584"/>
                </a:lnTo>
                <a:lnTo>
                  <a:pt x="312576" y="432330"/>
                </a:lnTo>
                <a:lnTo>
                  <a:pt x="270340" y="445440"/>
                </a:lnTo>
                <a:lnTo>
                  <a:pt x="224993" y="450011"/>
                </a:lnTo>
                <a:lnTo>
                  <a:pt x="179650" y="445440"/>
                </a:lnTo>
                <a:lnTo>
                  <a:pt x="137417" y="432330"/>
                </a:lnTo>
                <a:lnTo>
                  <a:pt x="99198" y="411584"/>
                </a:lnTo>
                <a:lnTo>
                  <a:pt x="65900" y="384109"/>
                </a:lnTo>
                <a:lnTo>
                  <a:pt x="38426" y="350809"/>
                </a:lnTo>
                <a:lnTo>
                  <a:pt x="17681" y="312589"/>
                </a:lnTo>
                <a:lnTo>
                  <a:pt x="4571" y="270353"/>
                </a:lnTo>
                <a:lnTo>
                  <a:pt x="0" y="225005"/>
                </a:lnTo>
                <a:lnTo>
                  <a:pt x="4571" y="179662"/>
                </a:lnTo>
                <a:lnTo>
                  <a:pt x="17681" y="137427"/>
                </a:lnTo>
                <a:lnTo>
                  <a:pt x="38426" y="99207"/>
                </a:lnTo>
                <a:lnTo>
                  <a:pt x="65900" y="65906"/>
                </a:lnTo>
                <a:lnTo>
                  <a:pt x="99198" y="38430"/>
                </a:lnTo>
                <a:lnTo>
                  <a:pt x="137417" y="17683"/>
                </a:lnTo>
                <a:lnTo>
                  <a:pt x="179650" y="4571"/>
                </a:lnTo>
                <a:lnTo>
                  <a:pt x="224993" y="0"/>
                </a:lnTo>
                <a:lnTo>
                  <a:pt x="270340" y="4571"/>
                </a:lnTo>
                <a:lnTo>
                  <a:pt x="312576" y="17683"/>
                </a:lnTo>
                <a:lnTo>
                  <a:pt x="350797" y="38430"/>
                </a:lnTo>
                <a:lnTo>
                  <a:pt x="384097" y="65906"/>
                </a:lnTo>
                <a:lnTo>
                  <a:pt x="411572" y="99207"/>
                </a:lnTo>
                <a:lnTo>
                  <a:pt x="432317" y="137427"/>
                </a:lnTo>
                <a:lnTo>
                  <a:pt x="445427" y="179662"/>
                </a:lnTo>
                <a:lnTo>
                  <a:pt x="449999" y="225005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63386" y="5829503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39">
                <a:moveTo>
                  <a:pt x="197992" y="0"/>
                </a:moveTo>
                <a:lnTo>
                  <a:pt x="152595" y="5229"/>
                </a:lnTo>
                <a:lnTo>
                  <a:pt x="110921" y="20127"/>
                </a:lnTo>
                <a:lnTo>
                  <a:pt x="74159" y="43502"/>
                </a:lnTo>
                <a:lnTo>
                  <a:pt x="43497" y="74166"/>
                </a:lnTo>
                <a:lnTo>
                  <a:pt x="20124" y="110931"/>
                </a:lnTo>
                <a:lnTo>
                  <a:pt x="5229" y="152607"/>
                </a:lnTo>
                <a:lnTo>
                  <a:pt x="0" y="198005"/>
                </a:lnTo>
                <a:lnTo>
                  <a:pt x="5229" y="243403"/>
                </a:lnTo>
                <a:lnTo>
                  <a:pt x="20124" y="285079"/>
                </a:lnTo>
                <a:lnTo>
                  <a:pt x="43497" y="321844"/>
                </a:lnTo>
                <a:lnTo>
                  <a:pt x="74159" y="352509"/>
                </a:lnTo>
                <a:lnTo>
                  <a:pt x="110921" y="375884"/>
                </a:lnTo>
                <a:lnTo>
                  <a:pt x="152595" y="390781"/>
                </a:lnTo>
                <a:lnTo>
                  <a:pt x="197992" y="396011"/>
                </a:lnTo>
                <a:lnTo>
                  <a:pt x="243395" y="390781"/>
                </a:lnTo>
                <a:lnTo>
                  <a:pt x="285072" y="375884"/>
                </a:lnTo>
                <a:lnTo>
                  <a:pt x="321837" y="352509"/>
                </a:lnTo>
                <a:lnTo>
                  <a:pt x="352500" y="321844"/>
                </a:lnTo>
                <a:lnTo>
                  <a:pt x="375873" y="285079"/>
                </a:lnTo>
                <a:lnTo>
                  <a:pt x="390769" y="243403"/>
                </a:lnTo>
                <a:lnTo>
                  <a:pt x="395998" y="198005"/>
                </a:lnTo>
                <a:lnTo>
                  <a:pt x="390769" y="152607"/>
                </a:lnTo>
                <a:lnTo>
                  <a:pt x="375873" y="110931"/>
                </a:lnTo>
                <a:lnTo>
                  <a:pt x="352500" y="74166"/>
                </a:lnTo>
                <a:lnTo>
                  <a:pt x="321837" y="43502"/>
                </a:lnTo>
                <a:lnTo>
                  <a:pt x="285072" y="20127"/>
                </a:lnTo>
                <a:lnTo>
                  <a:pt x="243395" y="5229"/>
                </a:lnTo>
                <a:lnTo>
                  <a:pt x="197992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0004" y="1088694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5">
                <a:moveTo>
                  <a:pt x="224993" y="0"/>
                </a:moveTo>
                <a:lnTo>
                  <a:pt x="179650" y="4570"/>
                </a:lnTo>
                <a:lnTo>
                  <a:pt x="137417" y="17679"/>
                </a:lnTo>
                <a:lnTo>
                  <a:pt x="99198" y="38422"/>
                </a:lnTo>
                <a:lnTo>
                  <a:pt x="65900" y="65895"/>
                </a:lnTo>
                <a:lnTo>
                  <a:pt x="38426" y="99193"/>
                </a:lnTo>
                <a:lnTo>
                  <a:pt x="17681" y="137411"/>
                </a:lnTo>
                <a:lnTo>
                  <a:pt x="4571" y="179646"/>
                </a:lnTo>
                <a:lnTo>
                  <a:pt x="0" y="224993"/>
                </a:lnTo>
                <a:lnTo>
                  <a:pt x="4571" y="270340"/>
                </a:lnTo>
                <a:lnTo>
                  <a:pt x="17681" y="312576"/>
                </a:lnTo>
                <a:lnTo>
                  <a:pt x="38426" y="350797"/>
                </a:lnTo>
                <a:lnTo>
                  <a:pt x="65900" y="384097"/>
                </a:lnTo>
                <a:lnTo>
                  <a:pt x="99198" y="411572"/>
                </a:lnTo>
                <a:lnTo>
                  <a:pt x="137417" y="432317"/>
                </a:lnTo>
                <a:lnTo>
                  <a:pt x="179650" y="445427"/>
                </a:lnTo>
                <a:lnTo>
                  <a:pt x="224993" y="449999"/>
                </a:lnTo>
                <a:lnTo>
                  <a:pt x="270340" y="445427"/>
                </a:lnTo>
                <a:lnTo>
                  <a:pt x="312576" y="432317"/>
                </a:lnTo>
                <a:lnTo>
                  <a:pt x="350797" y="411572"/>
                </a:lnTo>
                <a:lnTo>
                  <a:pt x="384097" y="384097"/>
                </a:lnTo>
                <a:lnTo>
                  <a:pt x="411572" y="350797"/>
                </a:lnTo>
                <a:lnTo>
                  <a:pt x="432317" y="312576"/>
                </a:lnTo>
                <a:lnTo>
                  <a:pt x="445427" y="270340"/>
                </a:lnTo>
                <a:lnTo>
                  <a:pt x="449999" y="224993"/>
                </a:lnTo>
                <a:lnTo>
                  <a:pt x="445427" y="179646"/>
                </a:lnTo>
                <a:lnTo>
                  <a:pt x="432317" y="137411"/>
                </a:lnTo>
                <a:lnTo>
                  <a:pt x="411572" y="99193"/>
                </a:lnTo>
                <a:lnTo>
                  <a:pt x="384097" y="65895"/>
                </a:lnTo>
                <a:lnTo>
                  <a:pt x="350797" y="38422"/>
                </a:lnTo>
                <a:lnTo>
                  <a:pt x="312576" y="17679"/>
                </a:lnTo>
                <a:lnTo>
                  <a:pt x="270340" y="4570"/>
                </a:lnTo>
                <a:lnTo>
                  <a:pt x="224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0004" y="1088694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5">
                <a:moveTo>
                  <a:pt x="449999" y="224993"/>
                </a:moveTo>
                <a:lnTo>
                  <a:pt x="445427" y="270340"/>
                </a:lnTo>
                <a:lnTo>
                  <a:pt x="432317" y="312576"/>
                </a:lnTo>
                <a:lnTo>
                  <a:pt x="411572" y="350797"/>
                </a:lnTo>
                <a:lnTo>
                  <a:pt x="384097" y="384097"/>
                </a:lnTo>
                <a:lnTo>
                  <a:pt x="350797" y="411572"/>
                </a:lnTo>
                <a:lnTo>
                  <a:pt x="312576" y="432317"/>
                </a:lnTo>
                <a:lnTo>
                  <a:pt x="270340" y="445427"/>
                </a:lnTo>
                <a:lnTo>
                  <a:pt x="224993" y="449999"/>
                </a:lnTo>
                <a:lnTo>
                  <a:pt x="179650" y="445427"/>
                </a:lnTo>
                <a:lnTo>
                  <a:pt x="137417" y="432317"/>
                </a:lnTo>
                <a:lnTo>
                  <a:pt x="99198" y="411572"/>
                </a:lnTo>
                <a:lnTo>
                  <a:pt x="65900" y="384097"/>
                </a:lnTo>
                <a:lnTo>
                  <a:pt x="38426" y="350797"/>
                </a:lnTo>
                <a:lnTo>
                  <a:pt x="17681" y="312576"/>
                </a:lnTo>
                <a:lnTo>
                  <a:pt x="4571" y="270340"/>
                </a:lnTo>
                <a:lnTo>
                  <a:pt x="0" y="224993"/>
                </a:lnTo>
                <a:lnTo>
                  <a:pt x="4571" y="179646"/>
                </a:lnTo>
                <a:lnTo>
                  <a:pt x="17681" y="137411"/>
                </a:lnTo>
                <a:lnTo>
                  <a:pt x="38426" y="99193"/>
                </a:lnTo>
                <a:lnTo>
                  <a:pt x="65900" y="65895"/>
                </a:lnTo>
                <a:lnTo>
                  <a:pt x="99198" y="38422"/>
                </a:lnTo>
                <a:lnTo>
                  <a:pt x="137417" y="17679"/>
                </a:lnTo>
                <a:lnTo>
                  <a:pt x="179650" y="4570"/>
                </a:lnTo>
                <a:lnTo>
                  <a:pt x="224993" y="0"/>
                </a:lnTo>
                <a:lnTo>
                  <a:pt x="270340" y="4570"/>
                </a:lnTo>
                <a:lnTo>
                  <a:pt x="312576" y="17679"/>
                </a:lnTo>
                <a:lnTo>
                  <a:pt x="350797" y="38422"/>
                </a:lnTo>
                <a:lnTo>
                  <a:pt x="384097" y="65895"/>
                </a:lnTo>
                <a:lnTo>
                  <a:pt x="411572" y="99193"/>
                </a:lnTo>
                <a:lnTo>
                  <a:pt x="432317" y="137411"/>
                </a:lnTo>
                <a:lnTo>
                  <a:pt x="445427" y="179646"/>
                </a:lnTo>
                <a:lnTo>
                  <a:pt x="449999" y="224993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7005" y="1115695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40">
                <a:moveTo>
                  <a:pt x="197993" y="0"/>
                </a:moveTo>
                <a:lnTo>
                  <a:pt x="152595" y="5229"/>
                </a:lnTo>
                <a:lnTo>
                  <a:pt x="110921" y="20124"/>
                </a:lnTo>
                <a:lnTo>
                  <a:pt x="74159" y="43497"/>
                </a:lnTo>
                <a:lnTo>
                  <a:pt x="43497" y="74159"/>
                </a:lnTo>
                <a:lnTo>
                  <a:pt x="20124" y="110921"/>
                </a:lnTo>
                <a:lnTo>
                  <a:pt x="5229" y="152595"/>
                </a:lnTo>
                <a:lnTo>
                  <a:pt x="0" y="197993"/>
                </a:lnTo>
                <a:lnTo>
                  <a:pt x="5229" y="243391"/>
                </a:lnTo>
                <a:lnTo>
                  <a:pt x="20124" y="285067"/>
                </a:lnTo>
                <a:lnTo>
                  <a:pt x="43497" y="321831"/>
                </a:lnTo>
                <a:lnTo>
                  <a:pt x="74159" y="352496"/>
                </a:lnTo>
                <a:lnTo>
                  <a:pt x="110921" y="375871"/>
                </a:lnTo>
                <a:lnTo>
                  <a:pt x="152595" y="390768"/>
                </a:lnTo>
                <a:lnTo>
                  <a:pt x="197993" y="395998"/>
                </a:lnTo>
                <a:lnTo>
                  <a:pt x="243395" y="390768"/>
                </a:lnTo>
                <a:lnTo>
                  <a:pt x="285072" y="375871"/>
                </a:lnTo>
                <a:lnTo>
                  <a:pt x="321837" y="352496"/>
                </a:lnTo>
                <a:lnTo>
                  <a:pt x="352500" y="321831"/>
                </a:lnTo>
                <a:lnTo>
                  <a:pt x="375873" y="285067"/>
                </a:lnTo>
                <a:lnTo>
                  <a:pt x="390769" y="243391"/>
                </a:lnTo>
                <a:lnTo>
                  <a:pt x="395998" y="197993"/>
                </a:lnTo>
                <a:lnTo>
                  <a:pt x="390769" y="152595"/>
                </a:lnTo>
                <a:lnTo>
                  <a:pt x="375873" y="110921"/>
                </a:lnTo>
                <a:lnTo>
                  <a:pt x="352500" y="74159"/>
                </a:lnTo>
                <a:lnTo>
                  <a:pt x="321837" y="43497"/>
                </a:lnTo>
                <a:lnTo>
                  <a:pt x="285072" y="20124"/>
                </a:lnTo>
                <a:lnTo>
                  <a:pt x="243395" y="5229"/>
                </a:lnTo>
                <a:lnTo>
                  <a:pt x="197993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0004" y="1866544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224993" y="0"/>
                </a:moveTo>
                <a:lnTo>
                  <a:pt x="179650" y="4570"/>
                </a:lnTo>
                <a:lnTo>
                  <a:pt x="137417" y="17679"/>
                </a:lnTo>
                <a:lnTo>
                  <a:pt x="99198" y="38422"/>
                </a:lnTo>
                <a:lnTo>
                  <a:pt x="65900" y="65895"/>
                </a:lnTo>
                <a:lnTo>
                  <a:pt x="38426" y="99193"/>
                </a:lnTo>
                <a:lnTo>
                  <a:pt x="17681" y="137411"/>
                </a:lnTo>
                <a:lnTo>
                  <a:pt x="4571" y="179646"/>
                </a:lnTo>
                <a:lnTo>
                  <a:pt x="0" y="224993"/>
                </a:lnTo>
                <a:lnTo>
                  <a:pt x="4571" y="270340"/>
                </a:lnTo>
                <a:lnTo>
                  <a:pt x="17681" y="312576"/>
                </a:lnTo>
                <a:lnTo>
                  <a:pt x="38426" y="350797"/>
                </a:lnTo>
                <a:lnTo>
                  <a:pt x="65900" y="384097"/>
                </a:lnTo>
                <a:lnTo>
                  <a:pt x="99198" y="411572"/>
                </a:lnTo>
                <a:lnTo>
                  <a:pt x="137417" y="432317"/>
                </a:lnTo>
                <a:lnTo>
                  <a:pt x="179650" y="445427"/>
                </a:lnTo>
                <a:lnTo>
                  <a:pt x="224993" y="449999"/>
                </a:lnTo>
                <a:lnTo>
                  <a:pt x="270340" y="445427"/>
                </a:lnTo>
                <a:lnTo>
                  <a:pt x="312576" y="432317"/>
                </a:lnTo>
                <a:lnTo>
                  <a:pt x="350797" y="411572"/>
                </a:lnTo>
                <a:lnTo>
                  <a:pt x="384097" y="384097"/>
                </a:lnTo>
                <a:lnTo>
                  <a:pt x="411572" y="350797"/>
                </a:lnTo>
                <a:lnTo>
                  <a:pt x="432317" y="312576"/>
                </a:lnTo>
                <a:lnTo>
                  <a:pt x="445427" y="270340"/>
                </a:lnTo>
                <a:lnTo>
                  <a:pt x="449999" y="224993"/>
                </a:lnTo>
                <a:lnTo>
                  <a:pt x="445427" y="179646"/>
                </a:lnTo>
                <a:lnTo>
                  <a:pt x="432317" y="137411"/>
                </a:lnTo>
                <a:lnTo>
                  <a:pt x="411572" y="99193"/>
                </a:lnTo>
                <a:lnTo>
                  <a:pt x="384097" y="65895"/>
                </a:lnTo>
                <a:lnTo>
                  <a:pt x="350797" y="38422"/>
                </a:lnTo>
                <a:lnTo>
                  <a:pt x="312576" y="17679"/>
                </a:lnTo>
                <a:lnTo>
                  <a:pt x="270340" y="4570"/>
                </a:lnTo>
                <a:lnTo>
                  <a:pt x="224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0004" y="1866544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449999" y="224993"/>
                </a:moveTo>
                <a:lnTo>
                  <a:pt x="445427" y="270340"/>
                </a:lnTo>
                <a:lnTo>
                  <a:pt x="432317" y="312576"/>
                </a:lnTo>
                <a:lnTo>
                  <a:pt x="411572" y="350797"/>
                </a:lnTo>
                <a:lnTo>
                  <a:pt x="384097" y="384097"/>
                </a:lnTo>
                <a:lnTo>
                  <a:pt x="350797" y="411572"/>
                </a:lnTo>
                <a:lnTo>
                  <a:pt x="312576" y="432317"/>
                </a:lnTo>
                <a:lnTo>
                  <a:pt x="270340" y="445427"/>
                </a:lnTo>
                <a:lnTo>
                  <a:pt x="224993" y="449999"/>
                </a:lnTo>
                <a:lnTo>
                  <a:pt x="179650" y="445427"/>
                </a:lnTo>
                <a:lnTo>
                  <a:pt x="137417" y="432317"/>
                </a:lnTo>
                <a:lnTo>
                  <a:pt x="99198" y="411572"/>
                </a:lnTo>
                <a:lnTo>
                  <a:pt x="65900" y="384097"/>
                </a:lnTo>
                <a:lnTo>
                  <a:pt x="38426" y="350797"/>
                </a:lnTo>
                <a:lnTo>
                  <a:pt x="17681" y="312576"/>
                </a:lnTo>
                <a:lnTo>
                  <a:pt x="4571" y="270340"/>
                </a:lnTo>
                <a:lnTo>
                  <a:pt x="0" y="224993"/>
                </a:lnTo>
                <a:lnTo>
                  <a:pt x="4571" y="179646"/>
                </a:lnTo>
                <a:lnTo>
                  <a:pt x="17681" y="137411"/>
                </a:lnTo>
                <a:lnTo>
                  <a:pt x="38426" y="99193"/>
                </a:lnTo>
                <a:lnTo>
                  <a:pt x="65900" y="65895"/>
                </a:lnTo>
                <a:lnTo>
                  <a:pt x="99198" y="38422"/>
                </a:lnTo>
                <a:lnTo>
                  <a:pt x="137417" y="17679"/>
                </a:lnTo>
                <a:lnTo>
                  <a:pt x="179650" y="4570"/>
                </a:lnTo>
                <a:lnTo>
                  <a:pt x="224993" y="0"/>
                </a:lnTo>
                <a:lnTo>
                  <a:pt x="270340" y="4570"/>
                </a:lnTo>
                <a:lnTo>
                  <a:pt x="312576" y="17679"/>
                </a:lnTo>
                <a:lnTo>
                  <a:pt x="350797" y="38422"/>
                </a:lnTo>
                <a:lnTo>
                  <a:pt x="384097" y="65895"/>
                </a:lnTo>
                <a:lnTo>
                  <a:pt x="411572" y="99193"/>
                </a:lnTo>
                <a:lnTo>
                  <a:pt x="432317" y="137411"/>
                </a:lnTo>
                <a:lnTo>
                  <a:pt x="445427" y="179646"/>
                </a:lnTo>
                <a:lnTo>
                  <a:pt x="449999" y="224993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7005" y="1893544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7993" y="0"/>
                </a:moveTo>
                <a:lnTo>
                  <a:pt x="152595" y="5229"/>
                </a:lnTo>
                <a:lnTo>
                  <a:pt x="110921" y="20124"/>
                </a:lnTo>
                <a:lnTo>
                  <a:pt x="74159" y="43497"/>
                </a:lnTo>
                <a:lnTo>
                  <a:pt x="43497" y="74159"/>
                </a:lnTo>
                <a:lnTo>
                  <a:pt x="20124" y="110921"/>
                </a:lnTo>
                <a:lnTo>
                  <a:pt x="5229" y="152595"/>
                </a:lnTo>
                <a:lnTo>
                  <a:pt x="0" y="197992"/>
                </a:lnTo>
                <a:lnTo>
                  <a:pt x="5229" y="243391"/>
                </a:lnTo>
                <a:lnTo>
                  <a:pt x="20124" y="285067"/>
                </a:lnTo>
                <a:lnTo>
                  <a:pt x="43497" y="321831"/>
                </a:lnTo>
                <a:lnTo>
                  <a:pt x="74159" y="352496"/>
                </a:lnTo>
                <a:lnTo>
                  <a:pt x="110921" y="375871"/>
                </a:lnTo>
                <a:lnTo>
                  <a:pt x="152595" y="390768"/>
                </a:lnTo>
                <a:lnTo>
                  <a:pt x="197993" y="395998"/>
                </a:lnTo>
                <a:lnTo>
                  <a:pt x="243395" y="390768"/>
                </a:lnTo>
                <a:lnTo>
                  <a:pt x="285072" y="375871"/>
                </a:lnTo>
                <a:lnTo>
                  <a:pt x="321837" y="352496"/>
                </a:lnTo>
                <a:lnTo>
                  <a:pt x="352500" y="321831"/>
                </a:lnTo>
                <a:lnTo>
                  <a:pt x="375873" y="285067"/>
                </a:lnTo>
                <a:lnTo>
                  <a:pt x="390769" y="243391"/>
                </a:lnTo>
                <a:lnTo>
                  <a:pt x="395998" y="197992"/>
                </a:lnTo>
                <a:lnTo>
                  <a:pt x="390769" y="152595"/>
                </a:lnTo>
                <a:lnTo>
                  <a:pt x="375873" y="110921"/>
                </a:lnTo>
                <a:lnTo>
                  <a:pt x="352500" y="74159"/>
                </a:lnTo>
                <a:lnTo>
                  <a:pt x="321837" y="43497"/>
                </a:lnTo>
                <a:lnTo>
                  <a:pt x="285072" y="20124"/>
                </a:lnTo>
                <a:lnTo>
                  <a:pt x="243395" y="5229"/>
                </a:lnTo>
                <a:lnTo>
                  <a:pt x="197993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5686" y="2003945"/>
            <a:ext cx="318770" cy="194310"/>
          </a:xfrm>
          <a:custGeom>
            <a:avLst/>
            <a:gdLst/>
            <a:ahLst/>
            <a:cxnLst/>
            <a:rect l="l" t="t" r="r" b="b"/>
            <a:pathLst>
              <a:path w="318770" h="194310">
                <a:moveTo>
                  <a:pt x="287308" y="71005"/>
                </a:moveTo>
                <a:lnTo>
                  <a:pt x="273618" y="71005"/>
                </a:lnTo>
                <a:lnTo>
                  <a:pt x="273618" y="125133"/>
                </a:lnTo>
                <a:lnTo>
                  <a:pt x="269160" y="127685"/>
                </a:lnTo>
                <a:lnTo>
                  <a:pt x="266290" y="132143"/>
                </a:lnTo>
                <a:lnTo>
                  <a:pt x="266290" y="142011"/>
                </a:lnTo>
                <a:lnTo>
                  <a:pt x="268195" y="145834"/>
                </a:lnTo>
                <a:lnTo>
                  <a:pt x="271383" y="148386"/>
                </a:lnTo>
                <a:lnTo>
                  <a:pt x="266290" y="194233"/>
                </a:lnTo>
                <a:lnTo>
                  <a:pt x="294941" y="194233"/>
                </a:lnTo>
                <a:lnTo>
                  <a:pt x="289861" y="148386"/>
                </a:lnTo>
                <a:lnTo>
                  <a:pt x="293036" y="145834"/>
                </a:lnTo>
                <a:lnTo>
                  <a:pt x="294941" y="142011"/>
                </a:lnTo>
                <a:lnTo>
                  <a:pt x="294941" y="132143"/>
                </a:lnTo>
                <a:lnTo>
                  <a:pt x="291766" y="127368"/>
                </a:lnTo>
                <a:lnTo>
                  <a:pt x="287308" y="124828"/>
                </a:lnTo>
                <a:lnTo>
                  <a:pt x="287308" y="71005"/>
                </a:lnTo>
                <a:close/>
              </a:path>
              <a:path w="318770" h="194310">
                <a:moveTo>
                  <a:pt x="66633" y="93294"/>
                </a:moveTo>
                <a:lnTo>
                  <a:pt x="66633" y="141376"/>
                </a:lnTo>
                <a:lnTo>
                  <a:pt x="68868" y="147104"/>
                </a:lnTo>
                <a:lnTo>
                  <a:pt x="71726" y="149656"/>
                </a:lnTo>
                <a:lnTo>
                  <a:pt x="90111" y="167329"/>
                </a:lnTo>
                <a:lnTo>
                  <a:pt x="105360" y="176404"/>
                </a:lnTo>
                <a:lnTo>
                  <a:pt x="125684" y="179748"/>
                </a:lnTo>
                <a:lnTo>
                  <a:pt x="159292" y="180225"/>
                </a:lnTo>
                <a:lnTo>
                  <a:pt x="197154" y="175449"/>
                </a:lnTo>
                <a:lnTo>
                  <a:pt x="241237" y="154433"/>
                </a:lnTo>
                <a:lnTo>
                  <a:pt x="251964" y="141376"/>
                </a:lnTo>
                <a:lnTo>
                  <a:pt x="251964" y="119405"/>
                </a:lnTo>
                <a:lnTo>
                  <a:pt x="150060" y="119405"/>
                </a:lnTo>
                <a:lnTo>
                  <a:pt x="141462" y="118135"/>
                </a:lnTo>
                <a:lnTo>
                  <a:pt x="134464" y="115900"/>
                </a:lnTo>
                <a:lnTo>
                  <a:pt x="66633" y="93294"/>
                </a:lnTo>
                <a:close/>
              </a:path>
              <a:path w="318770" h="194310">
                <a:moveTo>
                  <a:pt x="251964" y="93294"/>
                </a:moveTo>
                <a:lnTo>
                  <a:pt x="177441" y="118135"/>
                </a:lnTo>
                <a:lnTo>
                  <a:pt x="168525" y="119405"/>
                </a:lnTo>
                <a:lnTo>
                  <a:pt x="251964" y="119405"/>
                </a:lnTo>
                <a:lnTo>
                  <a:pt x="251964" y="93294"/>
                </a:lnTo>
                <a:close/>
              </a:path>
              <a:path w="318770" h="194310">
                <a:moveTo>
                  <a:pt x="166303" y="0"/>
                </a:moveTo>
                <a:lnTo>
                  <a:pt x="151660" y="0"/>
                </a:lnTo>
                <a:lnTo>
                  <a:pt x="144332" y="952"/>
                </a:lnTo>
                <a:lnTo>
                  <a:pt x="8353" y="45212"/>
                </a:lnTo>
                <a:lnTo>
                  <a:pt x="2088" y="48242"/>
                </a:lnTo>
                <a:lnTo>
                  <a:pt x="0" y="51779"/>
                </a:lnTo>
                <a:lnTo>
                  <a:pt x="2088" y="55375"/>
                </a:lnTo>
                <a:lnTo>
                  <a:pt x="8353" y="58585"/>
                </a:lnTo>
                <a:lnTo>
                  <a:pt x="144649" y="104127"/>
                </a:lnTo>
                <a:lnTo>
                  <a:pt x="151977" y="105079"/>
                </a:lnTo>
                <a:lnTo>
                  <a:pt x="166620" y="105079"/>
                </a:lnTo>
                <a:lnTo>
                  <a:pt x="173948" y="104127"/>
                </a:lnTo>
                <a:lnTo>
                  <a:pt x="273618" y="71005"/>
                </a:lnTo>
                <a:lnTo>
                  <a:pt x="287308" y="71005"/>
                </a:lnTo>
                <a:lnTo>
                  <a:pt x="287308" y="66548"/>
                </a:lnTo>
                <a:lnTo>
                  <a:pt x="310549" y="58902"/>
                </a:lnTo>
                <a:lnTo>
                  <a:pt x="316631" y="55688"/>
                </a:lnTo>
                <a:lnTo>
                  <a:pt x="179358" y="2540"/>
                </a:lnTo>
                <a:lnTo>
                  <a:pt x="173631" y="952"/>
                </a:lnTo>
                <a:lnTo>
                  <a:pt x="16630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905296" y="2560663"/>
            <a:ext cx="430530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0"/>
              </a:lnSpc>
            </a:pPr>
            <a:r>
              <a:rPr sz="1700" spc="40" dirty="0">
                <a:solidFill>
                  <a:srgbClr val="FFFFFF"/>
                </a:solidFill>
                <a:latin typeface="Century Gothic"/>
                <a:cs typeface="Century Gothic"/>
              </a:rPr>
              <a:t>3.</a:t>
            </a:r>
            <a:r>
              <a:rPr sz="1700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ПОПЕРЕДНІЙ </a:t>
            </a:r>
            <a:r>
              <a:rPr sz="950" b="1" spc="0" dirty="0">
                <a:solidFill>
                  <a:srgbClr val="FFFFFF"/>
                </a:solidFill>
                <a:latin typeface="Calibri"/>
                <a:cs typeface="Calibri"/>
              </a:rPr>
              <a:t>РОЗГЛЯД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НАУКОВОГО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ЗДОБУТКУ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СПЕЦІАЛІЗОВАНОЮ </a:t>
            </a:r>
            <a:r>
              <a:rPr sz="950" b="1" spc="-20" dirty="0">
                <a:solidFill>
                  <a:srgbClr val="FFFFFF"/>
                </a:solidFill>
                <a:latin typeface="Calibri"/>
                <a:cs typeface="Calibri"/>
              </a:rPr>
              <a:t>РАДОЮ: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05286" y="2700375"/>
            <a:ext cx="25704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ДИСЕРТАЦІЇ,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МОНОГРАФІЇ,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СУКУПНОСТІ</a:t>
            </a:r>
            <a:r>
              <a:rPr sz="95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0" dirty="0">
                <a:solidFill>
                  <a:srgbClr val="FFFFFF"/>
                </a:solidFill>
                <a:latin typeface="Calibri"/>
                <a:cs typeface="Calibri"/>
              </a:rPr>
              <a:t>СТАТЕЙ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985662" y="5925921"/>
            <a:ext cx="351434" cy="203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9999" y="2487307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225005" y="0"/>
                </a:moveTo>
                <a:lnTo>
                  <a:pt x="179658" y="4570"/>
                </a:lnTo>
                <a:lnTo>
                  <a:pt x="137422" y="17679"/>
                </a:lnTo>
                <a:lnTo>
                  <a:pt x="99202" y="38422"/>
                </a:lnTo>
                <a:lnTo>
                  <a:pt x="65901" y="65895"/>
                </a:lnTo>
                <a:lnTo>
                  <a:pt x="38426" y="99193"/>
                </a:lnTo>
                <a:lnTo>
                  <a:pt x="17681" y="137411"/>
                </a:lnTo>
                <a:lnTo>
                  <a:pt x="4571" y="179646"/>
                </a:lnTo>
                <a:lnTo>
                  <a:pt x="0" y="224993"/>
                </a:lnTo>
                <a:lnTo>
                  <a:pt x="4571" y="270340"/>
                </a:lnTo>
                <a:lnTo>
                  <a:pt x="17681" y="312576"/>
                </a:lnTo>
                <a:lnTo>
                  <a:pt x="38426" y="350797"/>
                </a:lnTo>
                <a:lnTo>
                  <a:pt x="65901" y="384097"/>
                </a:lnTo>
                <a:lnTo>
                  <a:pt x="99202" y="411572"/>
                </a:lnTo>
                <a:lnTo>
                  <a:pt x="137422" y="432317"/>
                </a:lnTo>
                <a:lnTo>
                  <a:pt x="179658" y="445427"/>
                </a:lnTo>
                <a:lnTo>
                  <a:pt x="225005" y="449999"/>
                </a:lnTo>
                <a:lnTo>
                  <a:pt x="270348" y="445427"/>
                </a:lnTo>
                <a:lnTo>
                  <a:pt x="312581" y="432317"/>
                </a:lnTo>
                <a:lnTo>
                  <a:pt x="350800" y="411572"/>
                </a:lnTo>
                <a:lnTo>
                  <a:pt x="384098" y="384097"/>
                </a:lnTo>
                <a:lnTo>
                  <a:pt x="411572" y="350797"/>
                </a:lnTo>
                <a:lnTo>
                  <a:pt x="432317" y="312576"/>
                </a:lnTo>
                <a:lnTo>
                  <a:pt x="445427" y="270340"/>
                </a:lnTo>
                <a:lnTo>
                  <a:pt x="449999" y="224993"/>
                </a:lnTo>
                <a:lnTo>
                  <a:pt x="445427" y="179646"/>
                </a:lnTo>
                <a:lnTo>
                  <a:pt x="432317" y="137411"/>
                </a:lnTo>
                <a:lnTo>
                  <a:pt x="411572" y="99193"/>
                </a:lnTo>
                <a:lnTo>
                  <a:pt x="384098" y="65895"/>
                </a:lnTo>
                <a:lnTo>
                  <a:pt x="350800" y="38422"/>
                </a:lnTo>
                <a:lnTo>
                  <a:pt x="312581" y="17679"/>
                </a:lnTo>
                <a:lnTo>
                  <a:pt x="270348" y="4570"/>
                </a:lnTo>
                <a:lnTo>
                  <a:pt x="225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9999" y="2487307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449999" y="224993"/>
                </a:moveTo>
                <a:lnTo>
                  <a:pt x="445427" y="270340"/>
                </a:lnTo>
                <a:lnTo>
                  <a:pt x="432317" y="312576"/>
                </a:lnTo>
                <a:lnTo>
                  <a:pt x="411572" y="350797"/>
                </a:lnTo>
                <a:lnTo>
                  <a:pt x="384098" y="384097"/>
                </a:lnTo>
                <a:lnTo>
                  <a:pt x="350800" y="411572"/>
                </a:lnTo>
                <a:lnTo>
                  <a:pt x="312581" y="432317"/>
                </a:lnTo>
                <a:lnTo>
                  <a:pt x="270348" y="445427"/>
                </a:lnTo>
                <a:lnTo>
                  <a:pt x="225005" y="449999"/>
                </a:lnTo>
                <a:lnTo>
                  <a:pt x="179658" y="445427"/>
                </a:lnTo>
                <a:lnTo>
                  <a:pt x="137422" y="432317"/>
                </a:lnTo>
                <a:lnTo>
                  <a:pt x="99202" y="411572"/>
                </a:lnTo>
                <a:lnTo>
                  <a:pt x="65901" y="384097"/>
                </a:lnTo>
                <a:lnTo>
                  <a:pt x="38426" y="350797"/>
                </a:lnTo>
                <a:lnTo>
                  <a:pt x="17681" y="312576"/>
                </a:lnTo>
                <a:lnTo>
                  <a:pt x="4571" y="270340"/>
                </a:lnTo>
                <a:lnTo>
                  <a:pt x="0" y="224993"/>
                </a:lnTo>
                <a:lnTo>
                  <a:pt x="4571" y="179646"/>
                </a:lnTo>
                <a:lnTo>
                  <a:pt x="17681" y="137411"/>
                </a:lnTo>
                <a:lnTo>
                  <a:pt x="38426" y="99193"/>
                </a:lnTo>
                <a:lnTo>
                  <a:pt x="65901" y="65895"/>
                </a:lnTo>
                <a:lnTo>
                  <a:pt x="99202" y="38422"/>
                </a:lnTo>
                <a:lnTo>
                  <a:pt x="137422" y="17679"/>
                </a:lnTo>
                <a:lnTo>
                  <a:pt x="179658" y="4570"/>
                </a:lnTo>
                <a:lnTo>
                  <a:pt x="225005" y="0"/>
                </a:lnTo>
                <a:lnTo>
                  <a:pt x="270348" y="4570"/>
                </a:lnTo>
                <a:lnTo>
                  <a:pt x="312581" y="17679"/>
                </a:lnTo>
                <a:lnTo>
                  <a:pt x="350800" y="38422"/>
                </a:lnTo>
                <a:lnTo>
                  <a:pt x="384098" y="65895"/>
                </a:lnTo>
                <a:lnTo>
                  <a:pt x="411572" y="99193"/>
                </a:lnTo>
                <a:lnTo>
                  <a:pt x="432317" y="137411"/>
                </a:lnTo>
                <a:lnTo>
                  <a:pt x="445427" y="179646"/>
                </a:lnTo>
                <a:lnTo>
                  <a:pt x="449999" y="224993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6999" y="2514308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8005" y="0"/>
                </a:moveTo>
                <a:lnTo>
                  <a:pt x="152603" y="5229"/>
                </a:lnTo>
                <a:lnTo>
                  <a:pt x="110925" y="20124"/>
                </a:lnTo>
                <a:lnTo>
                  <a:pt x="74161" y="43497"/>
                </a:lnTo>
                <a:lnTo>
                  <a:pt x="43498" y="74159"/>
                </a:lnTo>
                <a:lnTo>
                  <a:pt x="20124" y="110921"/>
                </a:lnTo>
                <a:lnTo>
                  <a:pt x="5229" y="152595"/>
                </a:lnTo>
                <a:lnTo>
                  <a:pt x="0" y="197992"/>
                </a:lnTo>
                <a:lnTo>
                  <a:pt x="5229" y="243391"/>
                </a:lnTo>
                <a:lnTo>
                  <a:pt x="20124" y="285067"/>
                </a:lnTo>
                <a:lnTo>
                  <a:pt x="43498" y="321831"/>
                </a:lnTo>
                <a:lnTo>
                  <a:pt x="74161" y="352496"/>
                </a:lnTo>
                <a:lnTo>
                  <a:pt x="110925" y="375871"/>
                </a:lnTo>
                <a:lnTo>
                  <a:pt x="152603" y="390768"/>
                </a:lnTo>
                <a:lnTo>
                  <a:pt x="198005" y="395998"/>
                </a:lnTo>
                <a:lnTo>
                  <a:pt x="243403" y="390768"/>
                </a:lnTo>
                <a:lnTo>
                  <a:pt x="285077" y="375871"/>
                </a:lnTo>
                <a:lnTo>
                  <a:pt x="321839" y="352496"/>
                </a:lnTo>
                <a:lnTo>
                  <a:pt x="352501" y="321831"/>
                </a:lnTo>
                <a:lnTo>
                  <a:pt x="375874" y="285067"/>
                </a:lnTo>
                <a:lnTo>
                  <a:pt x="390769" y="243391"/>
                </a:lnTo>
                <a:lnTo>
                  <a:pt x="395998" y="197992"/>
                </a:lnTo>
                <a:lnTo>
                  <a:pt x="390769" y="152595"/>
                </a:lnTo>
                <a:lnTo>
                  <a:pt x="375874" y="110921"/>
                </a:lnTo>
                <a:lnTo>
                  <a:pt x="352501" y="74159"/>
                </a:lnTo>
                <a:lnTo>
                  <a:pt x="321839" y="43497"/>
                </a:lnTo>
                <a:lnTo>
                  <a:pt x="285077" y="20124"/>
                </a:lnTo>
                <a:lnTo>
                  <a:pt x="243403" y="5229"/>
                </a:lnTo>
                <a:lnTo>
                  <a:pt x="198005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7171" y="2635504"/>
            <a:ext cx="36195" cy="26670"/>
          </a:xfrm>
          <a:custGeom>
            <a:avLst/>
            <a:gdLst/>
            <a:ahLst/>
            <a:cxnLst/>
            <a:rect l="l" t="t" r="r" b="b"/>
            <a:pathLst>
              <a:path w="36195" h="26669">
                <a:moveTo>
                  <a:pt x="34493" y="0"/>
                </a:moveTo>
                <a:lnTo>
                  <a:pt x="1066" y="0"/>
                </a:lnTo>
                <a:lnTo>
                  <a:pt x="0" y="1066"/>
                </a:lnTo>
                <a:lnTo>
                  <a:pt x="0" y="25412"/>
                </a:lnTo>
                <a:lnTo>
                  <a:pt x="1066" y="26479"/>
                </a:lnTo>
                <a:lnTo>
                  <a:pt x="34493" y="26479"/>
                </a:lnTo>
                <a:lnTo>
                  <a:pt x="35572" y="25412"/>
                </a:lnTo>
                <a:lnTo>
                  <a:pt x="35572" y="1066"/>
                </a:lnTo>
                <a:lnTo>
                  <a:pt x="3449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3875" y="2635504"/>
            <a:ext cx="222250" cy="181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5278" y="2798737"/>
            <a:ext cx="259715" cy="36195"/>
          </a:xfrm>
          <a:custGeom>
            <a:avLst/>
            <a:gdLst/>
            <a:ahLst/>
            <a:cxnLst/>
            <a:rect l="l" t="t" r="r" b="b"/>
            <a:pathLst>
              <a:path w="259715" h="36194">
                <a:moveTo>
                  <a:pt x="256374" y="0"/>
                </a:moveTo>
                <a:lnTo>
                  <a:pt x="3073" y="0"/>
                </a:lnTo>
                <a:lnTo>
                  <a:pt x="0" y="3060"/>
                </a:lnTo>
                <a:lnTo>
                  <a:pt x="0" y="32499"/>
                </a:lnTo>
                <a:lnTo>
                  <a:pt x="3073" y="35572"/>
                </a:lnTo>
                <a:lnTo>
                  <a:pt x="256374" y="35572"/>
                </a:lnTo>
                <a:lnTo>
                  <a:pt x="259448" y="32499"/>
                </a:lnTo>
                <a:lnTo>
                  <a:pt x="259448" y="3060"/>
                </a:lnTo>
                <a:lnTo>
                  <a:pt x="25637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4952" y="2678569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0"/>
                </a:moveTo>
                <a:lnTo>
                  <a:pt x="0" y="115671"/>
                </a:lnTo>
              </a:path>
            </a:pathLst>
          </a:custGeom>
          <a:ln w="3557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4993" y="2678569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0"/>
                </a:moveTo>
                <a:lnTo>
                  <a:pt x="0" y="115671"/>
                </a:lnTo>
              </a:path>
            </a:pathLst>
          </a:custGeom>
          <a:ln w="3557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3834" y="2589238"/>
            <a:ext cx="262890" cy="102870"/>
          </a:xfrm>
          <a:custGeom>
            <a:avLst/>
            <a:gdLst/>
            <a:ahLst/>
            <a:cxnLst/>
            <a:rect l="l" t="t" r="r" b="b"/>
            <a:pathLst>
              <a:path w="262890" h="102869">
                <a:moveTo>
                  <a:pt x="134912" y="0"/>
                </a:moveTo>
                <a:lnTo>
                  <a:pt x="127419" y="0"/>
                </a:lnTo>
                <a:lnTo>
                  <a:pt x="0" y="97815"/>
                </a:lnTo>
                <a:lnTo>
                  <a:pt x="1625" y="102616"/>
                </a:lnTo>
                <a:lnTo>
                  <a:pt x="260705" y="102616"/>
                </a:lnTo>
                <a:lnTo>
                  <a:pt x="262331" y="97815"/>
                </a:lnTo>
                <a:lnTo>
                  <a:pt x="239661" y="80403"/>
                </a:lnTo>
                <a:lnTo>
                  <a:pt x="131165" y="80403"/>
                </a:lnTo>
                <a:lnTo>
                  <a:pt x="122904" y="78736"/>
                </a:lnTo>
                <a:lnTo>
                  <a:pt x="116158" y="74188"/>
                </a:lnTo>
                <a:lnTo>
                  <a:pt x="111611" y="67443"/>
                </a:lnTo>
                <a:lnTo>
                  <a:pt x="109943" y="59182"/>
                </a:lnTo>
                <a:lnTo>
                  <a:pt x="111611" y="50928"/>
                </a:lnTo>
                <a:lnTo>
                  <a:pt x="116158" y="44186"/>
                </a:lnTo>
                <a:lnTo>
                  <a:pt x="122904" y="39640"/>
                </a:lnTo>
                <a:lnTo>
                  <a:pt x="131165" y="37973"/>
                </a:lnTo>
                <a:lnTo>
                  <a:pt x="184383" y="37973"/>
                </a:lnTo>
                <a:lnTo>
                  <a:pt x="134912" y="0"/>
                </a:lnTo>
                <a:close/>
              </a:path>
              <a:path w="262890" h="102869">
                <a:moveTo>
                  <a:pt x="184383" y="37973"/>
                </a:moveTo>
                <a:lnTo>
                  <a:pt x="131165" y="37973"/>
                </a:lnTo>
                <a:lnTo>
                  <a:pt x="139424" y="39640"/>
                </a:lnTo>
                <a:lnTo>
                  <a:pt x="146165" y="44186"/>
                </a:lnTo>
                <a:lnTo>
                  <a:pt x="150709" y="50928"/>
                </a:lnTo>
                <a:lnTo>
                  <a:pt x="152374" y="59182"/>
                </a:lnTo>
                <a:lnTo>
                  <a:pt x="150709" y="67443"/>
                </a:lnTo>
                <a:lnTo>
                  <a:pt x="146165" y="74188"/>
                </a:lnTo>
                <a:lnTo>
                  <a:pt x="139424" y="78736"/>
                </a:lnTo>
                <a:lnTo>
                  <a:pt x="131165" y="80403"/>
                </a:lnTo>
                <a:lnTo>
                  <a:pt x="239661" y="80403"/>
                </a:lnTo>
                <a:lnTo>
                  <a:pt x="184383" y="37973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76718" y="2928683"/>
            <a:ext cx="0" cy="234315"/>
          </a:xfrm>
          <a:custGeom>
            <a:avLst/>
            <a:gdLst/>
            <a:ahLst/>
            <a:cxnLst/>
            <a:rect l="l" t="t" r="r" b="b"/>
            <a:pathLst>
              <a:path h="234314">
                <a:moveTo>
                  <a:pt x="0" y="0"/>
                </a:moveTo>
                <a:lnTo>
                  <a:pt x="0" y="233997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48290" y="290026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48290" y="313425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33077" y="2928683"/>
            <a:ext cx="0" cy="234315"/>
          </a:xfrm>
          <a:custGeom>
            <a:avLst/>
            <a:gdLst/>
            <a:ahLst/>
            <a:cxnLst/>
            <a:rect l="l" t="t" r="r" b="b"/>
            <a:pathLst>
              <a:path h="234314">
                <a:moveTo>
                  <a:pt x="0" y="0"/>
                </a:moveTo>
                <a:lnTo>
                  <a:pt x="0" y="233997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04642" y="290026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7" y="54611"/>
                </a:lnTo>
                <a:lnTo>
                  <a:pt x="48526" y="48520"/>
                </a:lnTo>
                <a:lnTo>
                  <a:pt x="54622" y="39485"/>
                </a:lnTo>
                <a:lnTo>
                  <a:pt x="56857" y="28422"/>
                </a:lnTo>
                <a:lnTo>
                  <a:pt x="54622" y="17359"/>
                </a:lnTo>
                <a:lnTo>
                  <a:pt x="48526" y="8324"/>
                </a:lnTo>
                <a:lnTo>
                  <a:pt x="39487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04642" y="313425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7" y="54611"/>
                </a:lnTo>
                <a:lnTo>
                  <a:pt x="48526" y="48520"/>
                </a:lnTo>
                <a:lnTo>
                  <a:pt x="54622" y="39485"/>
                </a:lnTo>
                <a:lnTo>
                  <a:pt x="56857" y="28422"/>
                </a:lnTo>
                <a:lnTo>
                  <a:pt x="54622" y="17359"/>
                </a:lnTo>
                <a:lnTo>
                  <a:pt x="48526" y="8324"/>
                </a:lnTo>
                <a:lnTo>
                  <a:pt x="39487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33077" y="5218087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325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04654" y="518966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0"/>
                </a:lnTo>
                <a:lnTo>
                  <a:pt x="8324" y="48515"/>
                </a:lnTo>
                <a:lnTo>
                  <a:pt x="17359" y="54609"/>
                </a:lnTo>
                <a:lnTo>
                  <a:pt x="28422" y="56845"/>
                </a:lnTo>
                <a:lnTo>
                  <a:pt x="39485" y="54609"/>
                </a:lnTo>
                <a:lnTo>
                  <a:pt x="48520" y="48515"/>
                </a:lnTo>
                <a:lnTo>
                  <a:pt x="54611" y="39480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04654" y="540400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3"/>
                </a:lnTo>
                <a:lnTo>
                  <a:pt x="2233" y="17353"/>
                </a:lnTo>
                <a:lnTo>
                  <a:pt x="0" y="28409"/>
                </a:lnTo>
                <a:lnTo>
                  <a:pt x="2233" y="39473"/>
                </a:lnTo>
                <a:lnTo>
                  <a:pt x="8324" y="48507"/>
                </a:lnTo>
                <a:lnTo>
                  <a:pt x="17359" y="54598"/>
                </a:lnTo>
                <a:lnTo>
                  <a:pt x="28422" y="56832"/>
                </a:lnTo>
                <a:lnTo>
                  <a:pt x="39485" y="54598"/>
                </a:lnTo>
                <a:lnTo>
                  <a:pt x="48520" y="48507"/>
                </a:lnTo>
                <a:lnTo>
                  <a:pt x="54611" y="39473"/>
                </a:lnTo>
                <a:lnTo>
                  <a:pt x="56845" y="28409"/>
                </a:lnTo>
                <a:lnTo>
                  <a:pt x="54611" y="17353"/>
                </a:lnTo>
                <a:lnTo>
                  <a:pt x="48520" y="8323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89436" y="5218087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325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61014" y="518966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0"/>
                </a:lnTo>
                <a:lnTo>
                  <a:pt x="8324" y="48515"/>
                </a:lnTo>
                <a:lnTo>
                  <a:pt x="17359" y="54609"/>
                </a:lnTo>
                <a:lnTo>
                  <a:pt x="28422" y="56845"/>
                </a:lnTo>
                <a:lnTo>
                  <a:pt x="39485" y="54609"/>
                </a:lnTo>
                <a:lnTo>
                  <a:pt x="48520" y="48515"/>
                </a:lnTo>
                <a:lnTo>
                  <a:pt x="54611" y="39480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61014" y="540400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3"/>
                </a:lnTo>
                <a:lnTo>
                  <a:pt x="2233" y="17353"/>
                </a:lnTo>
                <a:lnTo>
                  <a:pt x="0" y="28409"/>
                </a:lnTo>
                <a:lnTo>
                  <a:pt x="2233" y="39473"/>
                </a:lnTo>
                <a:lnTo>
                  <a:pt x="8324" y="48507"/>
                </a:lnTo>
                <a:lnTo>
                  <a:pt x="17359" y="54598"/>
                </a:lnTo>
                <a:lnTo>
                  <a:pt x="28422" y="56832"/>
                </a:lnTo>
                <a:lnTo>
                  <a:pt x="39485" y="54598"/>
                </a:lnTo>
                <a:lnTo>
                  <a:pt x="48520" y="48507"/>
                </a:lnTo>
                <a:lnTo>
                  <a:pt x="54611" y="39473"/>
                </a:lnTo>
                <a:lnTo>
                  <a:pt x="56845" y="28409"/>
                </a:lnTo>
                <a:lnTo>
                  <a:pt x="54611" y="17353"/>
                </a:lnTo>
                <a:lnTo>
                  <a:pt x="48520" y="8323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76718" y="5218087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325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48290" y="518966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0"/>
                </a:lnTo>
                <a:lnTo>
                  <a:pt x="8324" y="48515"/>
                </a:lnTo>
                <a:lnTo>
                  <a:pt x="17359" y="54609"/>
                </a:lnTo>
                <a:lnTo>
                  <a:pt x="28422" y="56845"/>
                </a:lnTo>
                <a:lnTo>
                  <a:pt x="39485" y="54609"/>
                </a:lnTo>
                <a:lnTo>
                  <a:pt x="48520" y="48515"/>
                </a:lnTo>
                <a:lnTo>
                  <a:pt x="54611" y="39480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248290" y="540400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3"/>
                </a:lnTo>
                <a:lnTo>
                  <a:pt x="2233" y="17353"/>
                </a:lnTo>
                <a:lnTo>
                  <a:pt x="0" y="28409"/>
                </a:lnTo>
                <a:lnTo>
                  <a:pt x="2233" y="39473"/>
                </a:lnTo>
                <a:lnTo>
                  <a:pt x="8324" y="48507"/>
                </a:lnTo>
                <a:lnTo>
                  <a:pt x="17359" y="54598"/>
                </a:lnTo>
                <a:lnTo>
                  <a:pt x="28422" y="56832"/>
                </a:lnTo>
                <a:lnTo>
                  <a:pt x="39485" y="54598"/>
                </a:lnTo>
                <a:lnTo>
                  <a:pt x="48520" y="48507"/>
                </a:lnTo>
                <a:lnTo>
                  <a:pt x="54611" y="39473"/>
                </a:lnTo>
                <a:lnTo>
                  <a:pt x="56845" y="28409"/>
                </a:lnTo>
                <a:lnTo>
                  <a:pt x="54611" y="17353"/>
                </a:lnTo>
                <a:lnTo>
                  <a:pt x="48520" y="8323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89436" y="2928683"/>
            <a:ext cx="0" cy="234315"/>
          </a:xfrm>
          <a:custGeom>
            <a:avLst/>
            <a:gdLst/>
            <a:ahLst/>
            <a:cxnLst/>
            <a:rect l="l" t="t" r="r" b="b"/>
            <a:pathLst>
              <a:path h="234314">
                <a:moveTo>
                  <a:pt x="0" y="0"/>
                </a:moveTo>
                <a:lnTo>
                  <a:pt x="0" y="233997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61014" y="290026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61014" y="313425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0494" y="5432412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224993" y="0"/>
                </a:moveTo>
                <a:lnTo>
                  <a:pt x="179650" y="4571"/>
                </a:lnTo>
                <a:lnTo>
                  <a:pt x="137417" y="17681"/>
                </a:lnTo>
                <a:lnTo>
                  <a:pt x="99198" y="38426"/>
                </a:lnTo>
                <a:lnTo>
                  <a:pt x="65900" y="65900"/>
                </a:lnTo>
                <a:lnTo>
                  <a:pt x="38426" y="99198"/>
                </a:lnTo>
                <a:lnTo>
                  <a:pt x="17681" y="137417"/>
                </a:lnTo>
                <a:lnTo>
                  <a:pt x="4571" y="179650"/>
                </a:lnTo>
                <a:lnTo>
                  <a:pt x="0" y="224993"/>
                </a:lnTo>
                <a:lnTo>
                  <a:pt x="4571" y="270340"/>
                </a:lnTo>
                <a:lnTo>
                  <a:pt x="17681" y="312576"/>
                </a:lnTo>
                <a:lnTo>
                  <a:pt x="38426" y="350797"/>
                </a:lnTo>
                <a:lnTo>
                  <a:pt x="65900" y="384097"/>
                </a:lnTo>
                <a:lnTo>
                  <a:pt x="99198" y="411572"/>
                </a:lnTo>
                <a:lnTo>
                  <a:pt x="137417" y="432317"/>
                </a:lnTo>
                <a:lnTo>
                  <a:pt x="179650" y="445427"/>
                </a:lnTo>
                <a:lnTo>
                  <a:pt x="224993" y="449999"/>
                </a:lnTo>
                <a:lnTo>
                  <a:pt x="270340" y="445427"/>
                </a:lnTo>
                <a:lnTo>
                  <a:pt x="312576" y="432317"/>
                </a:lnTo>
                <a:lnTo>
                  <a:pt x="350797" y="411572"/>
                </a:lnTo>
                <a:lnTo>
                  <a:pt x="384097" y="384097"/>
                </a:lnTo>
                <a:lnTo>
                  <a:pt x="411572" y="350797"/>
                </a:lnTo>
                <a:lnTo>
                  <a:pt x="432317" y="312576"/>
                </a:lnTo>
                <a:lnTo>
                  <a:pt x="445427" y="270340"/>
                </a:lnTo>
                <a:lnTo>
                  <a:pt x="449999" y="224993"/>
                </a:lnTo>
                <a:lnTo>
                  <a:pt x="445427" y="179650"/>
                </a:lnTo>
                <a:lnTo>
                  <a:pt x="432317" y="137417"/>
                </a:lnTo>
                <a:lnTo>
                  <a:pt x="411572" y="99198"/>
                </a:lnTo>
                <a:lnTo>
                  <a:pt x="384097" y="65900"/>
                </a:lnTo>
                <a:lnTo>
                  <a:pt x="350797" y="38426"/>
                </a:lnTo>
                <a:lnTo>
                  <a:pt x="312576" y="17681"/>
                </a:lnTo>
                <a:lnTo>
                  <a:pt x="270340" y="4571"/>
                </a:lnTo>
                <a:lnTo>
                  <a:pt x="224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0494" y="5432412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449999" y="224993"/>
                </a:moveTo>
                <a:lnTo>
                  <a:pt x="445427" y="270340"/>
                </a:lnTo>
                <a:lnTo>
                  <a:pt x="432317" y="312576"/>
                </a:lnTo>
                <a:lnTo>
                  <a:pt x="411572" y="350797"/>
                </a:lnTo>
                <a:lnTo>
                  <a:pt x="384097" y="384097"/>
                </a:lnTo>
                <a:lnTo>
                  <a:pt x="350797" y="411572"/>
                </a:lnTo>
                <a:lnTo>
                  <a:pt x="312576" y="432317"/>
                </a:lnTo>
                <a:lnTo>
                  <a:pt x="270340" y="445427"/>
                </a:lnTo>
                <a:lnTo>
                  <a:pt x="224993" y="449999"/>
                </a:lnTo>
                <a:lnTo>
                  <a:pt x="179650" y="445427"/>
                </a:lnTo>
                <a:lnTo>
                  <a:pt x="137417" y="432317"/>
                </a:lnTo>
                <a:lnTo>
                  <a:pt x="99198" y="411572"/>
                </a:lnTo>
                <a:lnTo>
                  <a:pt x="65900" y="384097"/>
                </a:lnTo>
                <a:lnTo>
                  <a:pt x="38426" y="350797"/>
                </a:lnTo>
                <a:lnTo>
                  <a:pt x="17681" y="312576"/>
                </a:lnTo>
                <a:lnTo>
                  <a:pt x="4571" y="270340"/>
                </a:lnTo>
                <a:lnTo>
                  <a:pt x="0" y="224993"/>
                </a:lnTo>
                <a:lnTo>
                  <a:pt x="4571" y="179650"/>
                </a:lnTo>
                <a:lnTo>
                  <a:pt x="17681" y="137417"/>
                </a:lnTo>
                <a:lnTo>
                  <a:pt x="38426" y="99198"/>
                </a:lnTo>
                <a:lnTo>
                  <a:pt x="65900" y="65900"/>
                </a:lnTo>
                <a:lnTo>
                  <a:pt x="99198" y="38426"/>
                </a:lnTo>
                <a:lnTo>
                  <a:pt x="137417" y="17681"/>
                </a:lnTo>
                <a:lnTo>
                  <a:pt x="179650" y="4571"/>
                </a:lnTo>
                <a:lnTo>
                  <a:pt x="224993" y="0"/>
                </a:lnTo>
                <a:lnTo>
                  <a:pt x="270340" y="4571"/>
                </a:lnTo>
                <a:lnTo>
                  <a:pt x="312576" y="17681"/>
                </a:lnTo>
                <a:lnTo>
                  <a:pt x="350797" y="38426"/>
                </a:lnTo>
                <a:lnTo>
                  <a:pt x="384097" y="65900"/>
                </a:lnTo>
                <a:lnTo>
                  <a:pt x="411572" y="99198"/>
                </a:lnTo>
                <a:lnTo>
                  <a:pt x="432317" y="137417"/>
                </a:lnTo>
                <a:lnTo>
                  <a:pt x="445427" y="179650"/>
                </a:lnTo>
                <a:lnTo>
                  <a:pt x="449999" y="224993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87494" y="5459412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7993" y="0"/>
                </a:moveTo>
                <a:lnTo>
                  <a:pt x="152595" y="5229"/>
                </a:lnTo>
                <a:lnTo>
                  <a:pt x="110921" y="20124"/>
                </a:lnTo>
                <a:lnTo>
                  <a:pt x="74159" y="43497"/>
                </a:lnTo>
                <a:lnTo>
                  <a:pt x="43497" y="74159"/>
                </a:lnTo>
                <a:lnTo>
                  <a:pt x="20124" y="110921"/>
                </a:lnTo>
                <a:lnTo>
                  <a:pt x="5229" y="152595"/>
                </a:lnTo>
                <a:lnTo>
                  <a:pt x="0" y="197993"/>
                </a:lnTo>
                <a:lnTo>
                  <a:pt x="5229" y="243391"/>
                </a:lnTo>
                <a:lnTo>
                  <a:pt x="20124" y="285067"/>
                </a:lnTo>
                <a:lnTo>
                  <a:pt x="43497" y="321831"/>
                </a:lnTo>
                <a:lnTo>
                  <a:pt x="74159" y="352496"/>
                </a:lnTo>
                <a:lnTo>
                  <a:pt x="110921" y="375871"/>
                </a:lnTo>
                <a:lnTo>
                  <a:pt x="152595" y="390768"/>
                </a:lnTo>
                <a:lnTo>
                  <a:pt x="197993" y="395998"/>
                </a:lnTo>
                <a:lnTo>
                  <a:pt x="243395" y="390768"/>
                </a:lnTo>
                <a:lnTo>
                  <a:pt x="285072" y="375871"/>
                </a:lnTo>
                <a:lnTo>
                  <a:pt x="321837" y="352496"/>
                </a:lnTo>
                <a:lnTo>
                  <a:pt x="352500" y="321831"/>
                </a:lnTo>
                <a:lnTo>
                  <a:pt x="375873" y="285067"/>
                </a:lnTo>
                <a:lnTo>
                  <a:pt x="390769" y="243391"/>
                </a:lnTo>
                <a:lnTo>
                  <a:pt x="395998" y="197993"/>
                </a:lnTo>
                <a:lnTo>
                  <a:pt x="390769" y="152595"/>
                </a:lnTo>
                <a:lnTo>
                  <a:pt x="375873" y="110921"/>
                </a:lnTo>
                <a:lnTo>
                  <a:pt x="352500" y="74159"/>
                </a:lnTo>
                <a:lnTo>
                  <a:pt x="321837" y="43497"/>
                </a:lnTo>
                <a:lnTo>
                  <a:pt x="285072" y="20124"/>
                </a:lnTo>
                <a:lnTo>
                  <a:pt x="243395" y="5229"/>
                </a:lnTo>
                <a:lnTo>
                  <a:pt x="197993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0494" y="5986195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224993" y="0"/>
                </a:moveTo>
                <a:lnTo>
                  <a:pt x="179650" y="4571"/>
                </a:lnTo>
                <a:lnTo>
                  <a:pt x="137417" y="17681"/>
                </a:lnTo>
                <a:lnTo>
                  <a:pt x="99198" y="38426"/>
                </a:lnTo>
                <a:lnTo>
                  <a:pt x="65900" y="65901"/>
                </a:lnTo>
                <a:lnTo>
                  <a:pt x="38426" y="99202"/>
                </a:lnTo>
                <a:lnTo>
                  <a:pt x="17681" y="137422"/>
                </a:lnTo>
                <a:lnTo>
                  <a:pt x="4571" y="179658"/>
                </a:lnTo>
                <a:lnTo>
                  <a:pt x="0" y="225005"/>
                </a:lnTo>
                <a:lnTo>
                  <a:pt x="4571" y="270348"/>
                </a:lnTo>
                <a:lnTo>
                  <a:pt x="17681" y="312581"/>
                </a:lnTo>
                <a:lnTo>
                  <a:pt x="38426" y="350800"/>
                </a:lnTo>
                <a:lnTo>
                  <a:pt x="65900" y="384098"/>
                </a:lnTo>
                <a:lnTo>
                  <a:pt x="99198" y="411572"/>
                </a:lnTo>
                <a:lnTo>
                  <a:pt x="137417" y="432317"/>
                </a:lnTo>
                <a:lnTo>
                  <a:pt x="179650" y="445427"/>
                </a:lnTo>
                <a:lnTo>
                  <a:pt x="224993" y="449999"/>
                </a:lnTo>
                <a:lnTo>
                  <a:pt x="270340" y="445427"/>
                </a:lnTo>
                <a:lnTo>
                  <a:pt x="312576" y="432317"/>
                </a:lnTo>
                <a:lnTo>
                  <a:pt x="350797" y="411572"/>
                </a:lnTo>
                <a:lnTo>
                  <a:pt x="384097" y="384098"/>
                </a:lnTo>
                <a:lnTo>
                  <a:pt x="411572" y="350800"/>
                </a:lnTo>
                <a:lnTo>
                  <a:pt x="432317" y="312581"/>
                </a:lnTo>
                <a:lnTo>
                  <a:pt x="445427" y="270348"/>
                </a:lnTo>
                <a:lnTo>
                  <a:pt x="449999" y="225005"/>
                </a:lnTo>
                <a:lnTo>
                  <a:pt x="445427" y="179658"/>
                </a:lnTo>
                <a:lnTo>
                  <a:pt x="432317" y="137422"/>
                </a:lnTo>
                <a:lnTo>
                  <a:pt x="411572" y="99202"/>
                </a:lnTo>
                <a:lnTo>
                  <a:pt x="384097" y="65901"/>
                </a:lnTo>
                <a:lnTo>
                  <a:pt x="350797" y="38426"/>
                </a:lnTo>
                <a:lnTo>
                  <a:pt x="312576" y="17681"/>
                </a:lnTo>
                <a:lnTo>
                  <a:pt x="270340" y="4571"/>
                </a:lnTo>
                <a:lnTo>
                  <a:pt x="224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0494" y="5986195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449999" y="225005"/>
                </a:moveTo>
                <a:lnTo>
                  <a:pt x="445427" y="270348"/>
                </a:lnTo>
                <a:lnTo>
                  <a:pt x="432317" y="312581"/>
                </a:lnTo>
                <a:lnTo>
                  <a:pt x="411572" y="350800"/>
                </a:lnTo>
                <a:lnTo>
                  <a:pt x="384097" y="384098"/>
                </a:lnTo>
                <a:lnTo>
                  <a:pt x="350797" y="411572"/>
                </a:lnTo>
                <a:lnTo>
                  <a:pt x="312576" y="432317"/>
                </a:lnTo>
                <a:lnTo>
                  <a:pt x="270340" y="445427"/>
                </a:lnTo>
                <a:lnTo>
                  <a:pt x="224993" y="449999"/>
                </a:lnTo>
                <a:lnTo>
                  <a:pt x="179650" y="445427"/>
                </a:lnTo>
                <a:lnTo>
                  <a:pt x="137417" y="432317"/>
                </a:lnTo>
                <a:lnTo>
                  <a:pt x="99198" y="411572"/>
                </a:lnTo>
                <a:lnTo>
                  <a:pt x="65900" y="384098"/>
                </a:lnTo>
                <a:lnTo>
                  <a:pt x="38426" y="350800"/>
                </a:lnTo>
                <a:lnTo>
                  <a:pt x="17681" y="312581"/>
                </a:lnTo>
                <a:lnTo>
                  <a:pt x="4571" y="270348"/>
                </a:lnTo>
                <a:lnTo>
                  <a:pt x="0" y="225005"/>
                </a:lnTo>
                <a:lnTo>
                  <a:pt x="4571" y="179658"/>
                </a:lnTo>
                <a:lnTo>
                  <a:pt x="17681" y="137422"/>
                </a:lnTo>
                <a:lnTo>
                  <a:pt x="38426" y="99202"/>
                </a:lnTo>
                <a:lnTo>
                  <a:pt x="65900" y="65901"/>
                </a:lnTo>
                <a:lnTo>
                  <a:pt x="99198" y="38426"/>
                </a:lnTo>
                <a:lnTo>
                  <a:pt x="137417" y="17681"/>
                </a:lnTo>
                <a:lnTo>
                  <a:pt x="179650" y="4571"/>
                </a:lnTo>
                <a:lnTo>
                  <a:pt x="224993" y="0"/>
                </a:lnTo>
                <a:lnTo>
                  <a:pt x="270340" y="4571"/>
                </a:lnTo>
                <a:lnTo>
                  <a:pt x="312576" y="17681"/>
                </a:lnTo>
                <a:lnTo>
                  <a:pt x="350797" y="38426"/>
                </a:lnTo>
                <a:lnTo>
                  <a:pt x="384097" y="65901"/>
                </a:lnTo>
                <a:lnTo>
                  <a:pt x="411572" y="99202"/>
                </a:lnTo>
                <a:lnTo>
                  <a:pt x="432317" y="137422"/>
                </a:lnTo>
                <a:lnTo>
                  <a:pt x="445427" y="179658"/>
                </a:lnTo>
                <a:lnTo>
                  <a:pt x="449999" y="225005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7494" y="6013196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7993" y="0"/>
                </a:moveTo>
                <a:lnTo>
                  <a:pt x="152595" y="5229"/>
                </a:lnTo>
                <a:lnTo>
                  <a:pt x="110921" y="20127"/>
                </a:lnTo>
                <a:lnTo>
                  <a:pt x="74159" y="43502"/>
                </a:lnTo>
                <a:lnTo>
                  <a:pt x="43497" y="74166"/>
                </a:lnTo>
                <a:lnTo>
                  <a:pt x="20124" y="110931"/>
                </a:lnTo>
                <a:lnTo>
                  <a:pt x="5229" y="152607"/>
                </a:lnTo>
                <a:lnTo>
                  <a:pt x="0" y="198005"/>
                </a:lnTo>
                <a:lnTo>
                  <a:pt x="5229" y="243403"/>
                </a:lnTo>
                <a:lnTo>
                  <a:pt x="20124" y="285077"/>
                </a:lnTo>
                <a:lnTo>
                  <a:pt x="43497" y="321839"/>
                </a:lnTo>
                <a:lnTo>
                  <a:pt x="74159" y="352501"/>
                </a:lnTo>
                <a:lnTo>
                  <a:pt x="110921" y="375874"/>
                </a:lnTo>
                <a:lnTo>
                  <a:pt x="152595" y="390769"/>
                </a:lnTo>
                <a:lnTo>
                  <a:pt x="197993" y="395998"/>
                </a:lnTo>
                <a:lnTo>
                  <a:pt x="243395" y="390769"/>
                </a:lnTo>
                <a:lnTo>
                  <a:pt x="285072" y="375874"/>
                </a:lnTo>
                <a:lnTo>
                  <a:pt x="321837" y="352501"/>
                </a:lnTo>
                <a:lnTo>
                  <a:pt x="352500" y="321839"/>
                </a:lnTo>
                <a:lnTo>
                  <a:pt x="375873" y="285077"/>
                </a:lnTo>
                <a:lnTo>
                  <a:pt x="390769" y="243403"/>
                </a:lnTo>
                <a:lnTo>
                  <a:pt x="395998" y="198005"/>
                </a:lnTo>
                <a:lnTo>
                  <a:pt x="390769" y="152607"/>
                </a:lnTo>
                <a:lnTo>
                  <a:pt x="375873" y="110931"/>
                </a:lnTo>
                <a:lnTo>
                  <a:pt x="352500" y="74166"/>
                </a:lnTo>
                <a:lnTo>
                  <a:pt x="321837" y="43502"/>
                </a:lnTo>
                <a:lnTo>
                  <a:pt x="285072" y="20127"/>
                </a:lnTo>
                <a:lnTo>
                  <a:pt x="243395" y="5229"/>
                </a:lnTo>
                <a:lnTo>
                  <a:pt x="197993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0494" y="6531128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5">
                <a:moveTo>
                  <a:pt x="224993" y="0"/>
                </a:moveTo>
                <a:lnTo>
                  <a:pt x="179650" y="4571"/>
                </a:lnTo>
                <a:lnTo>
                  <a:pt x="137417" y="17681"/>
                </a:lnTo>
                <a:lnTo>
                  <a:pt x="99198" y="38426"/>
                </a:lnTo>
                <a:lnTo>
                  <a:pt x="65900" y="65901"/>
                </a:lnTo>
                <a:lnTo>
                  <a:pt x="38426" y="99202"/>
                </a:lnTo>
                <a:lnTo>
                  <a:pt x="17681" y="137422"/>
                </a:lnTo>
                <a:lnTo>
                  <a:pt x="4571" y="179658"/>
                </a:lnTo>
                <a:lnTo>
                  <a:pt x="0" y="225005"/>
                </a:lnTo>
                <a:lnTo>
                  <a:pt x="4571" y="270348"/>
                </a:lnTo>
                <a:lnTo>
                  <a:pt x="17681" y="312581"/>
                </a:lnTo>
                <a:lnTo>
                  <a:pt x="38426" y="350800"/>
                </a:lnTo>
                <a:lnTo>
                  <a:pt x="65900" y="384098"/>
                </a:lnTo>
                <a:lnTo>
                  <a:pt x="99198" y="411572"/>
                </a:lnTo>
                <a:lnTo>
                  <a:pt x="137417" y="432317"/>
                </a:lnTo>
                <a:lnTo>
                  <a:pt x="179650" y="445427"/>
                </a:lnTo>
                <a:lnTo>
                  <a:pt x="224993" y="449999"/>
                </a:lnTo>
                <a:lnTo>
                  <a:pt x="270340" y="445427"/>
                </a:lnTo>
                <a:lnTo>
                  <a:pt x="312576" y="432317"/>
                </a:lnTo>
                <a:lnTo>
                  <a:pt x="350797" y="411572"/>
                </a:lnTo>
                <a:lnTo>
                  <a:pt x="384097" y="384098"/>
                </a:lnTo>
                <a:lnTo>
                  <a:pt x="411572" y="350800"/>
                </a:lnTo>
                <a:lnTo>
                  <a:pt x="432317" y="312581"/>
                </a:lnTo>
                <a:lnTo>
                  <a:pt x="445427" y="270348"/>
                </a:lnTo>
                <a:lnTo>
                  <a:pt x="449999" y="225005"/>
                </a:lnTo>
                <a:lnTo>
                  <a:pt x="445427" y="179658"/>
                </a:lnTo>
                <a:lnTo>
                  <a:pt x="432317" y="137422"/>
                </a:lnTo>
                <a:lnTo>
                  <a:pt x="411572" y="99202"/>
                </a:lnTo>
                <a:lnTo>
                  <a:pt x="384097" y="65901"/>
                </a:lnTo>
                <a:lnTo>
                  <a:pt x="350797" y="38426"/>
                </a:lnTo>
                <a:lnTo>
                  <a:pt x="312576" y="17681"/>
                </a:lnTo>
                <a:lnTo>
                  <a:pt x="270340" y="4571"/>
                </a:lnTo>
                <a:lnTo>
                  <a:pt x="224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0494" y="6531128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5">
                <a:moveTo>
                  <a:pt x="449999" y="225005"/>
                </a:moveTo>
                <a:lnTo>
                  <a:pt x="445427" y="270348"/>
                </a:lnTo>
                <a:lnTo>
                  <a:pt x="432317" y="312581"/>
                </a:lnTo>
                <a:lnTo>
                  <a:pt x="411572" y="350800"/>
                </a:lnTo>
                <a:lnTo>
                  <a:pt x="384097" y="384098"/>
                </a:lnTo>
                <a:lnTo>
                  <a:pt x="350797" y="411572"/>
                </a:lnTo>
                <a:lnTo>
                  <a:pt x="312576" y="432317"/>
                </a:lnTo>
                <a:lnTo>
                  <a:pt x="270340" y="445427"/>
                </a:lnTo>
                <a:lnTo>
                  <a:pt x="224993" y="449999"/>
                </a:lnTo>
                <a:lnTo>
                  <a:pt x="179650" y="445427"/>
                </a:lnTo>
                <a:lnTo>
                  <a:pt x="137417" y="432317"/>
                </a:lnTo>
                <a:lnTo>
                  <a:pt x="99198" y="411572"/>
                </a:lnTo>
                <a:lnTo>
                  <a:pt x="65900" y="384098"/>
                </a:lnTo>
                <a:lnTo>
                  <a:pt x="38426" y="350800"/>
                </a:lnTo>
                <a:lnTo>
                  <a:pt x="17681" y="312581"/>
                </a:lnTo>
                <a:lnTo>
                  <a:pt x="4571" y="270348"/>
                </a:lnTo>
                <a:lnTo>
                  <a:pt x="0" y="225005"/>
                </a:lnTo>
                <a:lnTo>
                  <a:pt x="4571" y="179658"/>
                </a:lnTo>
                <a:lnTo>
                  <a:pt x="17681" y="137422"/>
                </a:lnTo>
                <a:lnTo>
                  <a:pt x="38426" y="99202"/>
                </a:lnTo>
                <a:lnTo>
                  <a:pt x="65900" y="65901"/>
                </a:lnTo>
                <a:lnTo>
                  <a:pt x="99198" y="38426"/>
                </a:lnTo>
                <a:lnTo>
                  <a:pt x="137417" y="17681"/>
                </a:lnTo>
                <a:lnTo>
                  <a:pt x="179650" y="4571"/>
                </a:lnTo>
                <a:lnTo>
                  <a:pt x="224993" y="0"/>
                </a:lnTo>
                <a:lnTo>
                  <a:pt x="270340" y="4571"/>
                </a:lnTo>
                <a:lnTo>
                  <a:pt x="312576" y="17681"/>
                </a:lnTo>
                <a:lnTo>
                  <a:pt x="350797" y="38426"/>
                </a:lnTo>
                <a:lnTo>
                  <a:pt x="384097" y="65901"/>
                </a:lnTo>
                <a:lnTo>
                  <a:pt x="411572" y="99202"/>
                </a:lnTo>
                <a:lnTo>
                  <a:pt x="432317" y="137422"/>
                </a:lnTo>
                <a:lnTo>
                  <a:pt x="445427" y="179658"/>
                </a:lnTo>
                <a:lnTo>
                  <a:pt x="449999" y="225005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7494" y="6558129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40">
                <a:moveTo>
                  <a:pt x="197993" y="0"/>
                </a:moveTo>
                <a:lnTo>
                  <a:pt x="152595" y="5229"/>
                </a:lnTo>
                <a:lnTo>
                  <a:pt x="110921" y="20127"/>
                </a:lnTo>
                <a:lnTo>
                  <a:pt x="74159" y="43502"/>
                </a:lnTo>
                <a:lnTo>
                  <a:pt x="43497" y="74166"/>
                </a:lnTo>
                <a:lnTo>
                  <a:pt x="20124" y="110931"/>
                </a:lnTo>
                <a:lnTo>
                  <a:pt x="5229" y="152607"/>
                </a:lnTo>
                <a:lnTo>
                  <a:pt x="0" y="198005"/>
                </a:lnTo>
                <a:lnTo>
                  <a:pt x="5229" y="243403"/>
                </a:lnTo>
                <a:lnTo>
                  <a:pt x="20124" y="285077"/>
                </a:lnTo>
                <a:lnTo>
                  <a:pt x="43497" y="321839"/>
                </a:lnTo>
                <a:lnTo>
                  <a:pt x="74159" y="352501"/>
                </a:lnTo>
                <a:lnTo>
                  <a:pt x="110921" y="375874"/>
                </a:lnTo>
                <a:lnTo>
                  <a:pt x="152595" y="390769"/>
                </a:lnTo>
                <a:lnTo>
                  <a:pt x="197993" y="395998"/>
                </a:lnTo>
                <a:lnTo>
                  <a:pt x="243395" y="390769"/>
                </a:lnTo>
                <a:lnTo>
                  <a:pt x="285072" y="375874"/>
                </a:lnTo>
                <a:lnTo>
                  <a:pt x="321837" y="352501"/>
                </a:lnTo>
                <a:lnTo>
                  <a:pt x="352500" y="321839"/>
                </a:lnTo>
                <a:lnTo>
                  <a:pt x="375873" y="285077"/>
                </a:lnTo>
                <a:lnTo>
                  <a:pt x="390769" y="243403"/>
                </a:lnTo>
                <a:lnTo>
                  <a:pt x="395998" y="198005"/>
                </a:lnTo>
                <a:lnTo>
                  <a:pt x="390769" y="152607"/>
                </a:lnTo>
                <a:lnTo>
                  <a:pt x="375873" y="110931"/>
                </a:lnTo>
                <a:lnTo>
                  <a:pt x="352500" y="74166"/>
                </a:lnTo>
                <a:lnTo>
                  <a:pt x="321837" y="43502"/>
                </a:lnTo>
                <a:lnTo>
                  <a:pt x="285072" y="20127"/>
                </a:lnTo>
                <a:lnTo>
                  <a:pt x="243395" y="5229"/>
                </a:lnTo>
                <a:lnTo>
                  <a:pt x="197993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936284" y="973798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5">
                <a:moveTo>
                  <a:pt x="225005" y="0"/>
                </a:moveTo>
                <a:lnTo>
                  <a:pt x="179658" y="4571"/>
                </a:lnTo>
                <a:lnTo>
                  <a:pt x="137422" y="17681"/>
                </a:lnTo>
                <a:lnTo>
                  <a:pt x="99202" y="38426"/>
                </a:lnTo>
                <a:lnTo>
                  <a:pt x="65901" y="65901"/>
                </a:lnTo>
                <a:lnTo>
                  <a:pt x="38426" y="99202"/>
                </a:lnTo>
                <a:lnTo>
                  <a:pt x="17681" y="137422"/>
                </a:lnTo>
                <a:lnTo>
                  <a:pt x="4571" y="179658"/>
                </a:lnTo>
                <a:lnTo>
                  <a:pt x="0" y="225005"/>
                </a:lnTo>
                <a:lnTo>
                  <a:pt x="4571" y="270352"/>
                </a:lnTo>
                <a:lnTo>
                  <a:pt x="17681" y="312587"/>
                </a:lnTo>
                <a:lnTo>
                  <a:pt x="38426" y="350805"/>
                </a:lnTo>
                <a:lnTo>
                  <a:pt x="65901" y="384103"/>
                </a:lnTo>
                <a:lnTo>
                  <a:pt x="99202" y="411576"/>
                </a:lnTo>
                <a:lnTo>
                  <a:pt x="137422" y="432319"/>
                </a:lnTo>
                <a:lnTo>
                  <a:pt x="179658" y="445428"/>
                </a:lnTo>
                <a:lnTo>
                  <a:pt x="225005" y="449999"/>
                </a:lnTo>
                <a:lnTo>
                  <a:pt x="270348" y="445428"/>
                </a:lnTo>
                <a:lnTo>
                  <a:pt x="312581" y="432319"/>
                </a:lnTo>
                <a:lnTo>
                  <a:pt x="350800" y="411576"/>
                </a:lnTo>
                <a:lnTo>
                  <a:pt x="384098" y="384103"/>
                </a:lnTo>
                <a:lnTo>
                  <a:pt x="411572" y="350805"/>
                </a:lnTo>
                <a:lnTo>
                  <a:pt x="432317" y="312587"/>
                </a:lnTo>
                <a:lnTo>
                  <a:pt x="445427" y="270352"/>
                </a:lnTo>
                <a:lnTo>
                  <a:pt x="449999" y="225005"/>
                </a:lnTo>
                <a:lnTo>
                  <a:pt x="445427" y="179658"/>
                </a:lnTo>
                <a:lnTo>
                  <a:pt x="432317" y="137422"/>
                </a:lnTo>
                <a:lnTo>
                  <a:pt x="411572" y="99202"/>
                </a:lnTo>
                <a:lnTo>
                  <a:pt x="384098" y="65901"/>
                </a:lnTo>
                <a:lnTo>
                  <a:pt x="350800" y="38426"/>
                </a:lnTo>
                <a:lnTo>
                  <a:pt x="312581" y="17681"/>
                </a:lnTo>
                <a:lnTo>
                  <a:pt x="270348" y="4571"/>
                </a:lnTo>
                <a:lnTo>
                  <a:pt x="225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936284" y="973798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5">
                <a:moveTo>
                  <a:pt x="449999" y="225005"/>
                </a:moveTo>
                <a:lnTo>
                  <a:pt x="445427" y="270352"/>
                </a:lnTo>
                <a:lnTo>
                  <a:pt x="432317" y="312587"/>
                </a:lnTo>
                <a:lnTo>
                  <a:pt x="411572" y="350805"/>
                </a:lnTo>
                <a:lnTo>
                  <a:pt x="384098" y="384103"/>
                </a:lnTo>
                <a:lnTo>
                  <a:pt x="350800" y="411576"/>
                </a:lnTo>
                <a:lnTo>
                  <a:pt x="312581" y="432319"/>
                </a:lnTo>
                <a:lnTo>
                  <a:pt x="270348" y="445428"/>
                </a:lnTo>
                <a:lnTo>
                  <a:pt x="225005" y="449999"/>
                </a:lnTo>
                <a:lnTo>
                  <a:pt x="179658" y="445428"/>
                </a:lnTo>
                <a:lnTo>
                  <a:pt x="137422" y="432319"/>
                </a:lnTo>
                <a:lnTo>
                  <a:pt x="99202" y="411576"/>
                </a:lnTo>
                <a:lnTo>
                  <a:pt x="65901" y="384103"/>
                </a:lnTo>
                <a:lnTo>
                  <a:pt x="38426" y="350805"/>
                </a:lnTo>
                <a:lnTo>
                  <a:pt x="17681" y="312587"/>
                </a:lnTo>
                <a:lnTo>
                  <a:pt x="4571" y="270352"/>
                </a:lnTo>
                <a:lnTo>
                  <a:pt x="0" y="225005"/>
                </a:lnTo>
                <a:lnTo>
                  <a:pt x="4571" y="179658"/>
                </a:lnTo>
                <a:lnTo>
                  <a:pt x="17681" y="137422"/>
                </a:lnTo>
                <a:lnTo>
                  <a:pt x="38426" y="99202"/>
                </a:lnTo>
                <a:lnTo>
                  <a:pt x="65901" y="65901"/>
                </a:lnTo>
                <a:lnTo>
                  <a:pt x="99202" y="38426"/>
                </a:lnTo>
                <a:lnTo>
                  <a:pt x="137422" y="17681"/>
                </a:lnTo>
                <a:lnTo>
                  <a:pt x="179658" y="4571"/>
                </a:lnTo>
                <a:lnTo>
                  <a:pt x="225005" y="0"/>
                </a:lnTo>
                <a:lnTo>
                  <a:pt x="270348" y="4571"/>
                </a:lnTo>
                <a:lnTo>
                  <a:pt x="312581" y="17681"/>
                </a:lnTo>
                <a:lnTo>
                  <a:pt x="350800" y="38426"/>
                </a:lnTo>
                <a:lnTo>
                  <a:pt x="384098" y="65901"/>
                </a:lnTo>
                <a:lnTo>
                  <a:pt x="411572" y="99202"/>
                </a:lnTo>
                <a:lnTo>
                  <a:pt x="432317" y="137422"/>
                </a:lnTo>
                <a:lnTo>
                  <a:pt x="445427" y="179658"/>
                </a:lnTo>
                <a:lnTo>
                  <a:pt x="449999" y="225005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63284" y="1000798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40">
                <a:moveTo>
                  <a:pt x="198005" y="0"/>
                </a:moveTo>
                <a:lnTo>
                  <a:pt x="152607" y="5229"/>
                </a:lnTo>
                <a:lnTo>
                  <a:pt x="110931" y="20127"/>
                </a:lnTo>
                <a:lnTo>
                  <a:pt x="74166" y="43502"/>
                </a:lnTo>
                <a:lnTo>
                  <a:pt x="43502" y="74166"/>
                </a:lnTo>
                <a:lnTo>
                  <a:pt x="20127" y="110931"/>
                </a:lnTo>
                <a:lnTo>
                  <a:pt x="5229" y="152607"/>
                </a:lnTo>
                <a:lnTo>
                  <a:pt x="0" y="198005"/>
                </a:lnTo>
                <a:lnTo>
                  <a:pt x="5229" y="243403"/>
                </a:lnTo>
                <a:lnTo>
                  <a:pt x="20127" y="285077"/>
                </a:lnTo>
                <a:lnTo>
                  <a:pt x="43502" y="321839"/>
                </a:lnTo>
                <a:lnTo>
                  <a:pt x="74166" y="352501"/>
                </a:lnTo>
                <a:lnTo>
                  <a:pt x="110931" y="375874"/>
                </a:lnTo>
                <a:lnTo>
                  <a:pt x="152607" y="390769"/>
                </a:lnTo>
                <a:lnTo>
                  <a:pt x="198005" y="395998"/>
                </a:lnTo>
                <a:lnTo>
                  <a:pt x="243407" y="390769"/>
                </a:lnTo>
                <a:lnTo>
                  <a:pt x="285082" y="375874"/>
                </a:lnTo>
                <a:lnTo>
                  <a:pt x="321844" y="352501"/>
                </a:lnTo>
                <a:lnTo>
                  <a:pt x="352505" y="321839"/>
                </a:lnTo>
                <a:lnTo>
                  <a:pt x="375876" y="285077"/>
                </a:lnTo>
                <a:lnTo>
                  <a:pt x="390770" y="243403"/>
                </a:lnTo>
                <a:lnTo>
                  <a:pt x="395998" y="198005"/>
                </a:lnTo>
                <a:lnTo>
                  <a:pt x="390770" y="152607"/>
                </a:lnTo>
                <a:lnTo>
                  <a:pt x="375876" y="110931"/>
                </a:lnTo>
                <a:lnTo>
                  <a:pt x="352505" y="74166"/>
                </a:lnTo>
                <a:lnTo>
                  <a:pt x="321844" y="43502"/>
                </a:lnTo>
                <a:lnTo>
                  <a:pt x="285082" y="20127"/>
                </a:lnTo>
                <a:lnTo>
                  <a:pt x="243407" y="5229"/>
                </a:lnTo>
                <a:lnTo>
                  <a:pt x="198005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65480" y="6099200"/>
            <a:ext cx="240029" cy="240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60947" y="6658912"/>
            <a:ext cx="249085" cy="231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37948" y="1075461"/>
            <a:ext cx="246684" cy="246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6481546" y="2737193"/>
            <a:ext cx="29337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sz="1700" spc="40" dirty="0">
                <a:solidFill>
                  <a:srgbClr val="FFFFFF"/>
                </a:solidFill>
                <a:latin typeface="Century Gothic"/>
                <a:cs typeface="Century Gothic"/>
              </a:rPr>
              <a:t>8.</a:t>
            </a:r>
            <a:r>
              <a:rPr sz="1700" spc="-3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ПУБЛІЧНИЙ 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ЗАХИСТ 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З 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ІНТЕРНЕТ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ТРАНСЛЯЦІЄЮ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936246" y="2595930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225005" y="0"/>
                </a:moveTo>
                <a:lnTo>
                  <a:pt x="179658" y="4570"/>
                </a:lnTo>
                <a:lnTo>
                  <a:pt x="137422" y="17679"/>
                </a:lnTo>
                <a:lnTo>
                  <a:pt x="99202" y="38422"/>
                </a:lnTo>
                <a:lnTo>
                  <a:pt x="65901" y="65895"/>
                </a:lnTo>
                <a:lnTo>
                  <a:pt x="38426" y="99193"/>
                </a:lnTo>
                <a:lnTo>
                  <a:pt x="17681" y="137411"/>
                </a:lnTo>
                <a:lnTo>
                  <a:pt x="4571" y="179646"/>
                </a:lnTo>
                <a:lnTo>
                  <a:pt x="0" y="224993"/>
                </a:lnTo>
                <a:lnTo>
                  <a:pt x="4571" y="270339"/>
                </a:lnTo>
                <a:lnTo>
                  <a:pt x="17681" y="312574"/>
                </a:lnTo>
                <a:lnTo>
                  <a:pt x="38426" y="350793"/>
                </a:lnTo>
                <a:lnTo>
                  <a:pt x="65901" y="384090"/>
                </a:lnTo>
                <a:lnTo>
                  <a:pt x="99202" y="411563"/>
                </a:lnTo>
                <a:lnTo>
                  <a:pt x="137422" y="432306"/>
                </a:lnTo>
                <a:lnTo>
                  <a:pt x="179658" y="445415"/>
                </a:lnTo>
                <a:lnTo>
                  <a:pt x="225005" y="449986"/>
                </a:lnTo>
                <a:lnTo>
                  <a:pt x="270349" y="445415"/>
                </a:lnTo>
                <a:lnTo>
                  <a:pt x="312583" y="432306"/>
                </a:lnTo>
                <a:lnTo>
                  <a:pt x="350804" y="411563"/>
                </a:lnTo>
                <a:lnTo>
                  <a:pt x="384105" y="384090"/>
                </a:lnTo>
                <a:lnTo>
                  <a:pt x="411581" y="350793"/>
                </a:lnTo>
                <a:lnTo>
                  <a:pt x="432328" y="312574"/>
                </a:lnTo>
                <a:lnTo>
                  <a:pt x="445440" y="270339"/>
                </a:lnTo>
                <a:lnTo>
                  <a:pt x="450011" y="224993"/>
                </a:lnTo>
                <a:lnTo>
                  <a:pt x="445440" y="179646"/>
                </a:lnTo>
                <a:lnTo>
                  <a:pt x="432328" y="137411"/>
                </a:lnTo>
                <a:lnTo>
                  <a:pt x="411581" y="99193"/>
                </a:lnTo>
                <a:lnTo>
                  <a:pt x="384105" y="65895"/>
                </a:lnTo>
                <a:lnTo>
                  <a:pt x="350804" y="38422"/>
                </a:lnTo>
                <a:lnTo>
                  <a:pt x="312583" y="17679"/>
                </a:lnTo>
                <a:lnTo>
                  <a:pt x="270349" y="4570"/>
                </a:lnTo>
                <a:lnTo>
                  <a:pt x="225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36246" y="2595930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450011" y="224993"/>
                </a:moveTo>
                <a:lnTo>
                  <a:pt x="445440" y="270339"/>
                </a:lnTo>
                <a:lnTo>
                  <a:pt x="432328" y="312574"/>
                </a:lnTo>
                <a:lnTo>
                  <a:pt x="411581" y="350793"/>
                </a:lnTo>
                <a:lnTo>
                  <a:pt x="384105" y="384090"/>
                </a:lnTo>
                <a:lnTo>
                  <a:pt x="350804" y="411563"/>
                </a:lnTo>
                <a:lnTo>
                  <a:pt x="312583" y="432306"/>
                </a:lnTo>
                <a:lnTo>
                  <a:pt x="270349" y="445415"/>
                </a:lnTo>
                <a:lnTo>
                  <a:pt x="225005" y="449986"/>
                </a:lnTo>
                <a:lnTo>
                  <a:pt x="179658" y="445415"/>
                </a:lnTo>
                <a:lnTo>
                  <a:pt x="137422" y="432306"/>
                </a:lnTo>
                <a:lnTo>
                  <a:pt x="99202" y="411563"/>
                </a:lnTo>
                <a:lnTo>
                  <a:pt x="65901" y="384090"/>
                </a:lnTo>
                <a:lnTo>
                  <a:pt x="38426" y="350793"/>
                </a:lnTo>
                <a:lnTo>
                  <a:pt x="17681" y="312574"/>
                </a:lnTo>
                <a:lnTo>
                  <a:pt x="4571" y="270339"/>
                </a:lnTo>
                <a:lnTo>
                  <a:pt x="0" y="224993"/>
                </a:lnTo>
                <a:lnTo>
                  <a:pt x="4571" y="179646"/>
                </a:lnTo>
                <a:lnTo>
                  <a:pt x="17681" y="137411"/>
                </a:lnTo>
                <a:lnTo>
                  <a:pt x="38426" y="99193"/>
                </a:lnTo>
                <a:lnTo>
                  <a:pt x="65901" y="65895"/>
                </a:lnTo>
                <a:lnTo>
                  <a:pt x="99202" y="38422"/>
                </a:lnTo>
                <a:lnTo>
                  <a:pt x="137422" y="17679"/>
                </a:lnTo>
                <a:lnTo>
                  <a:pt x="179658" y="4570"/>
                </a:lnTo>
                <a:lnTo>
                  <a:pt x="225005" y="0"/>
                </a:lnTo>
                <a:lnTo>
                  <a:pt x="270349" y="4570"/>
                </a:lnTo>
                <a:lnTo>
                  <a:pt x="312583" y="17679"/>
                </a:lnTo>
                <a:lnTo>
                  <a:pt x="350804" y="38422"/>
                </a:lnTo>
                <a:lnTo>
                  <a:pt x="384105" y="65895"/>
                </a:lnTo>
                <a:lnTo>
                  <a:pt x="411581" y="99193"/>
                </a:lnTo>
                <a:lnTo>
                  <a:pt x="432328" y="137411"/>
                </a:lnTo>
                <a:lnTo>
                  <a:pt x="445440" y="179646"/>
                </a:lnTo>
                <a:lnTo>
                  <a:pt x="450011" y="224993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63246" y="2622931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39">
                <a:moveTo>
                  <a:pt x="198005" y="0"/>
                </a:moveTo>
                <a:lnTo>
                  <a:pt x="152607" y="5229"/>
                </a:lnTo>
                <a:lnTo>
                  <a:pt x="110931" y="20124"/>
                </a:lnTo>
                <a:lnTo>
                  <a:pt x="74166" y="43497"/>
                </a:lnTo>
                <a:lnTo>
                  <a:pt x="43502" y="74159"/>
                </a:lnTo>
                <a:lnTo>
                  <a:pt x="20127" y="110921"/>
                </a:lnTo>
                <a:lnTo>
                  <a:pt x="5229" y="152595"/>
                </a:lnTo>
                <a:lnTo>
                  <a:pt x="0" y="197992"/>
                </a:lnTo>
                <a:lnTo>
                  <a:pt x="5229" y="243390"/>
                </a:lnTo>
                <a:lnTo>
                  <a:pt x="20127" y="285064"/>
                </a:lnTo>
                <a:lnTo>
                  <a:pt x="43502" y="321826"/>
                </a:lnTo>
                <a:lnTo>
                  <a:pt x="74166" y="352488"/>
                </a:lnTo>
                <a:lnTo>
                  <a:pt x="110931" y="375861"/>
                </a:lnTo>
                <a:lnTo>
                  <a:pt x="152607" y="390756"/>
                </a:lnTo>
                <a:lnTo>
                  <a:pt x="198005" y="395985"/>
                </a:lnTo>
                <a:lnTo>
                  <a:pt x="243407" y="390756"/>
                </a:lnTo>
                <a:lnTo>
                  <a:pt x="285085" y="375861"/>
                </a:lnTo>
                <a:lnTo>
                  <a:pt x="321849" y="352488"/>
                </a:lnTo>
                <a:lnTo>
                  <a:pt x="352513" y="321826"/>
                </a:lnTo>
                <a:lnTo>
                  <a:pt x="375886" y="285064"/>
                </a:lnTo>
                <a:lnTo>
                  <a:pt x="390782" y="243390"/>
                </a:lnTo>
                <a:lnTo>
                  <a:pt x="396011" y="197992"/>
                </a:lnTo>
                <a:lnTo>
                  <a:pt x="390782" y="152595"/>
                </a:lnTo>
                <a:lnTo>
                  <a:pt x="375886" y="110921"/>
                </a:lnTo>
                <a:lnTo>
                  <a:pt x="352513" y="74159"/>
                </a:lnTo>
                <a:lnTo>
                  <a:pt x="321849" y="43497"/>
                </a:lnTo>
                <a:lnTo>
                  <a:pt x="285085" y="20124"/>
                </a:lnTo>
                <a:lnTo>
                  <a:pt x="243407" y="5229"/>
                </a:lnTo>
                <a:lnTo>
                  <a:pt x="198005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33248" y="3165716"/>
            <a:ext cx="4243070" cy="1472565"/>
          </a:xfrm>
          <a:custGeom>
            <a:avLst/>
            <a:gdLst/>
            <a:ahLst/>
            <a:cxnLst/>
            <a:rect l="l" t="t" r="r" b="b"/>
            <a:pathLst>
              <a:path w="4243070" h="1472564">
                <a:moveTo>
                  <a:pt x="4242752" y="0"/>
                </a:moveTo>
                <a:lnTo>
                  <a:pt x="0" y="0"/>
                </a:lnTo>
                <a:lnTo>
                  <a:pt x="0" y="1472311"/>
                </a:lnTo>
                <a:lnTo>
                  <a:pt x="4242752" y="1472311"/>
                </a:lnTo>
                <a:lnTo>
                  <a:pt x="4242752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233248" y="3165716"/>
            <a:ext cx="4243070" cy="1472565"/>
          </a:xfrm>
          <a:custGeom>
            <a:avLst/>
            <a:gdLst/>
            <a:ahLst/>
            <a:cxnLst/>
            <a:rect l="l" t="t" r="r" b="b"/>
            <a:pathLst>
              <a:path w="4243070" h="1472564">
                <a:moveTo>
                  <a:pt x="4242752" y="0"/>
                </a:moveTo>
                <a:lnTo>
                  <a:pt x="0" y="0"/>
                </a:lnTo>
                <a:lnTo>
                  <a:pt x="0" y="1472311"/>
                </a:lnTo>
                <a:lnTo>
                  <a:pt x="4242752" y="1472311"/>
                </a:lnTo>
                <a:lnTo>
                  <a:pt x="4242752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6481508" y="3249561"/>
            <a:ext cx="3914140" cy="1288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95"/>
              </a:lnSpc>
            </a:pPr>
            <a:r>
              <a:rPr sz="1700" spc="40" dirty="0">
                <a:solidFill>
                  <a:srgbClr val="FFFFFF"/>
                </a:solidFill>
                <a:latin typeface="Century Gothic"/>
                <a:cs typeface="Century Gothic"/>
              </a:rPr>
              <a:t>9.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ГОЛОСУВАННЯ: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ГОЛОВА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СПЕЦІАЛІЗОВАНОЇ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ВЧЕНОЇ</a:t>
            </a:r>
            <a:r>
              <a:rPr sz="95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РАДИ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І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КОЖЕН 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ІЗ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1025"/>
              </a:lnSpc>
            </a:pP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ОПОНЕНТІВ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ГОЛОСУЄ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ВІДКРИТО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І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ПОІМЕННО </a:t>
            </a:r>
            <a:r>
              <a:rPr sz="950" b="1" spc="15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9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ЗАСВІДЧУЄ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СВІЙ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ГОЛОС</a:t>
            </a:r>
            <a:endParaRPr sz="950">
              <a:latin typeface="Calibri"/>
              <a:cs typeface="Calibri"/>
            </a:endParaRPr>
          </a:p>
          <a:p>
            <a:pPr marL="12700" marR="166370">
              <a:lnSpc>
                <a:spcPts val="1100"/>
              </a:lnSpc>
              <a:spcBef>
                <a:spcPts val="50"/>
              </a:spcBef>
            </a:pP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ОСОБИСТИМ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ПІДПИСОМ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ПРОТОКОЛІ </a:t>
            </a:r>
            <a:r>
              <a:rPr sz="950" b="1" spc="0" dirty="0">
                <a:solidFill>
                  <a:srgbClr val="FFFFFF"/>
                </a:solidFill>
                <a:latin typeface="Calibri"/>
                <a:cs typeface="Calibri"/>
              </a:rPr>
              <a:t>ЗАСІДАННЯ.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ЧЛЕНИ ПОСТІЙНО 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ДІЮЧОЇ СПЕЦІАЛІЗОВАНОЇ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ВЧЕНОЇ 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РАДИ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ГОЛОСУЮТЬ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ТАЄМНО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31115">
              <a:lnSpc>
                <a:spcPts val="1100"/>
              </a:lnSpc>
            </a:pP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РІШЕННЯ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ПОСТІЙНО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ДІЮЧОЇ СПЕЦІАЛІЗОВАНОЇ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ВЧЕНОЇ 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РАДИ 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ВВАЖАЄТЬСЯ ПОЗИТИВНИМ,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ЯКЩО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НЬОГО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ПРОГОЛОСУВАЛО 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НЕ 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МЕНШЕ 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3/4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ЧЛЕНІВ 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РАДИ, 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ЯКІ 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БРАЛИ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УЧАСТЬ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ЗАСІДАННІ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95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ЗОВНІШНІ 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ОПОНЕНТИ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05292" y="5507469"/>
            <a:ext cx="382587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95"/>
              </a:lnSpc>
            </a:pPr>
            <a:r>
              <a:rPr sz="1700" spc="40" dirty="0">
                <a:solidFill>
                  <a:srgbClr val="FFFFFF"/>
                </a:solidFill>
                <a:latin typeface="Century Gothic"/>
                <a:cs typeface="Century Gothic"/>
              </a:rPr>
              <a:t>4.</a:t>
            </a:r>
            <a:r>
              <a:rPr sz="1700" spc="-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ПРИЗНАЧЕННЯ ОПОНЕНТІВ,</a:t>
            </a:r>
            <a:r>
              <a:rPr sz="95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ВНУТРІШНІ,</a:t>
            </a:r>
            <a:r>
              <a:rPr sz="9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0" dirty="0">
                <a:solidFill>
                  <a:srgbClr val="FFFFFF"/>
                </a:solidFill>
                <a:latin typeface="Calibri"/>
                <a:cs typeface="Calibri"/>
              </a:rPr>
              <a:t>ЗОВНІШНІ.</a:t>
            </a:r>
            <a:r>
              <a:rPr sz="95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ОПОНЕНТИ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1045"/>
              </a:lnSpc>
            </a:pP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ОБОВ'ЯЗКОВО </a:t>
            </a:r>
            <a:r>
              <a:rPr sz="950" b="1" spc="30" dirty="0">
                <a:solidFill>
                  <a:srgbClr val="FFFFFF"/>
                </a:solidFill>
                <a:latin typeface="Calibri"/>
                <a:cs typeface="Calibri"/>
              </a:rPr>
              <a:t>Є 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АВТОРАМИ </a:t>
            </a:r>
            <a:r>
              <a:rPr sz="950" b="1" spc="0" dirty="0">
                <a:solidFill>
                  <a:srgbClr val="FFFFFF"/>
                </a:solidFill>
                <a:latin typeface="Calibri"/>
                <a:cs typeface="Calibri"/>
              </a:rPr>
              <a:t>СТАТЕЙ </a:t>
            </a:r>
            <a:r>
              <a:rPr sz="950" b="1" spc="35" dirty="0">
                <a:solidFill>
                  <a:srgbClr val="FFFFFF"/>
                </a:solidFill>
                <a:latin typeface="Calibri"/>
                <a:cs typeface="Calibri"/>
              </a:rPr>
              <a:t>З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ТЕМАТИКИ</a:t>
            </a:r>
            <a:r>
              <a:rPr sz="95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ЗДОБУВАЧА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85496" y="6436191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945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7070" y="640778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3"/>
                </a:lnTo>
                <a:lnTo>
                  <a:pt x="2233" y="17353"/>
                </a:lnTo>
                <a:lnTo>
                  <a:pt x="0" y="28409"/>
                </a:lnTo>
                <a:lnTo>
                  <a:pt x="2233" y="39473"/>
                </a:lnTo>
                <a:lnTo>
                  <a:pt x="8324" y="48507"/>
                </a:lnTo>
                <a:lnTo>
                  <a:pt x="17359" y="54598"/>
                </a:lnTo>
                <a:lnTo>
                  <a:pt x="28422" y="56832"/>
                </a:lnTo>
                <a:lnTo>
                  <a:pt x="39485" y="54598"/>
                </a:lnTo>
                <a:lnTo>
                  <a:pt x="48520" y="48507"/>
                </a:lnTo>
                <a:lnTo>
                  <a:pt x="54611" y="39473"/>
                </a:lnTo>
                <a:lnTo>
                  <a:pt x="56845" y="28409"/>
                </a:lnTo>
                <a:lnTo>
                  <a:pt x="54611" y="17353"/>
                </a:lnTo>
                <a:lnTo>
                  <a:pt x="48520" y="8323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7070" y="650270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0"/>
                </a:lnTo>
                <a:lnTo>
                  <a:pt x="8324" y="48515"/>
                </a:lnTo>
                <a:lnTo>
                  <a:pt x="17359" y="54609"/>
                </a:lnTo>
                <a:lnTo>
                  <a:pt x="28422" y="56845"/>
                </a:lnTo>
                <a:lnTo>
                  <a:pt x="39485" y="54609"/>
                </a:lnTo>
                <a:lnTo>
                  <a:pt x="48520" y="48515"/>
                </a:lnTo>
                <a:lnTo>
                  <a:pt x="54611" y="39480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5496" y="5882411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1866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57070" y="585398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7070" y="595585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5"/>
                </a:lnTo>
                <a:lnTo>
                  <a:pt x="8324" y="8329"/>
                </a:lnTo>
                <a:lnTo>
                  <a:pt x="2233" y="17364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64"/>
                </a:lnTo>
                <a:lnTo>
                  <a:pt x="48520" y="8329"/>
                </a:lnTo>
                <a:lnTo>
                  <a:pt x="39485" y="2235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5000" y="1538694"/>
            <a:ext cx="0" cy="328295"/>
          </a:xfrm>
          <a:custGeom>
            <a:avLst/>
            <a:gdLst/>
            <a:ahLst/>
            <a:cxnLst/>
            <a:rect l="l" t="t" r="r" b="b"/>
            <a:pathLst>
              <a:path h="328294">
                <a:moveTo>
                  <a:pt x="0" y="0"/>
                </a:moveTo>
                <a:lnTo>
                  <a:pt x="0" y="327850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56581" y="151027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6581" y="183812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5000" y="2316543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751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6574" y="228812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7" y="54611"/>
                </a:lnTo>
                <a:lnTo>
                  <a:pt x="48526" y="48520"/>
                </a:lnTo>
                <a:lnTo>
                  <a:pt x="54622" y="39485"/>
                </a:lnTo>
                <a:lnTo>
                  <a:pt x="56857" y="28422"/>
                </a:lnTo>
                <a:lnTo>
                  <a:pt x="54622" y="17359"/>
                </a:lnTo>
                <a:lnTo>
                  <a:pt x="48526" y="8324"/>
                </a:lnTo>
                <a:lnTo>
                  <a:pt x="39487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6574" y="245887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7" y="54611"/>
                </a:lnTo>
                <a:lnTo>
                  <a:pt x="48526" y="48520"/>
                </a:lnTo>
                <a:lnTo>
                  <a:pt x="54622" y="39485"/>
                </a:lnTo>
                <a:lnTo>
                  <a:pt x="56857" y="28422"/>
                </a:lnTo>
                <a:lnTo>
                  <a:pt x="54622" y="17359"/>
                </a:lnTo>
                <a:lnTo>
                  <a:pt x="48526" y="8324"/>
                </a:lnTo>
                <a:lnTo>
                  <a:pt x="39487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87915" y="6092863"/>
            <a:ext cx="0" cy="259715"/>
          </a:xfrm>
          <a:custGeom>
            <a:avLst/>
            <a:gdLst/>
            <a:ahLst/>
            <a:cxnLst/>
            <a:rect l="l" t="t" r="r" b="b"/>
            <a:pathLst>
              <a:path h="259714">
                <a:moveTo>
                  <a:pt x="0" y="0"/>
                </a:moveTo>
                <a:lnTo>
                  <a:pt x="0" y="259473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36093" y="2723019"/>
            <a:ext cx="250317" cy="1958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452501" y="7130629"/>
            <a:ext cx="196329" cy="1963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71250" y="2167826"/>
            <a:ext cx="180003" cy="1799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72479" y="4894605"/>
            <a:ext cx="179997" cy="1800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6482791" y="4891011"/>
            <a:ext cx="1225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0" dirty="0">
                <a:solidFill>
                  <a:srgbClr val="9E172F"/>
                </a:solidFill>
                <a:latin typeface="Calibri"/>
                <a:cs typeface="Calibri"/>
              </a:rPr>
              <a:t>НЕГАТИВНЕ </a:t>
            </a:r>
            <a:r>
              <a:rPr sz="1000" b="1" spc="5" dirty="0">
                <a:solidFill>
                  <a:srgbClr val="9E172F"/>
                </a:solidFill>
                <a:latin typeface="Calibri"/>
                <a:cs typeface="Calibri"/>
              </a:rPr>
              <a:t>РІШЕННЯ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7901203" y="4895837"/>
            <a:ext cx="107950" cy="177800"/>
          </a:xfrm>
          <a:custGeom>
            <a:avLst/>
            <a:gdLst/>
            <a:ahLst/>
            <a:cxnLst/>
            <a:rect l="l" t="t" r="r" b="b"/>
            <a:pathLst>
              <a:path w="107950" h="177800">
                <a:moveTo>
                  <a:pt x="0" y="0"/>
                </a:moveTo>
                <a:lnTo>
                  <a:pt x="0" y="177546"/>
                </a:lnTo>
                <a:lnTo>
                  <a:pt x="107886" y="88773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65135" y="2203869"/>
            <a:ext cx="177800" cy="107950"/>
          </a:xfrm>
          <a:custGeom>
            <a:avLst/>
            <a:gdLst/>
            <a:ahLst/>
            <a:cxnLst/>
            <a:rect l="l" t="t" r="r" b="b"/>
            <a:pathLst>
              <a:path w="177800" h="107950">
                <a:moveTo>
                  <a:pt x="177546" y="0"/>
                </a:moveTo>
                <a:lnTo>
                  <a:pt x="0" y="0"/>
                </a:lnTo>
                <a:lnTo>
                  <a:pt x="88773" y="107886"/>
                </a:lnTo>
                <a:lnTo>
                  <a:pt x="17754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6481546" y="5384241"/>
            <a:ext cx="1279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00947D"/>
                </a:solidFill>
                <a:latin typeface="Calibri"/>
                <a:cs typeface="Calibri"/>
              </a:rPr>
              <a:t>ПОЗИТИВНЕ</a:t>
            </a:r>
            <a:r>
              <a:rPr sz="1000" b="1" spc="-20" dirty="0">
                <a:solidFill>
                  <a:srgbClr val="00947D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00947D"/>
                </a:solidFill>
                <a:latin typeface="Calibri"/>
                <a:cs typeface="Calibri"/>
              </a:rPr>
              <a:t>РІШЕННЯ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071249" y="5384317"/>
            <a:ext cx="180005" cy="1800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865135" y="5420385"/>
            <a:ext cx="177800" cy="107950"/>
          </a:xfrm>
          <a:custGeom>
            <a:avLst/>
            <a:gdLst/>
            <a:ahLst/>
            <a:cxnLst/>
            <a:rect l="l" t="t" r="r" b="b"/>
            <a:pathLst>
              <a:path w="177800" h="107950">
                <a:moveTo>
                  <a:pt x="177546" y="0"/>
                </a:moveTo>
                <a:lnTo>
                  <a:pt x="0" y="0"/>
                </a:lnTo>
                <a:lnTo>
                  <a:pt x="88773" y="107886"/>
                </a:lnTo>
                <a:lnTo>
                  <a:pt x="17754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2410" y="5544337"/>
            <a:ext cx="226161" cy="2261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936246" y="1581480"/>
            <a:ext cx="4540250" cy="325755"/>
          </a:xfrm>
          <a:custGeom>
            <a:avLst/>
            <a:gdLst/>
            <a:ahLst/>
            <a:cxnLst/>
            <a:rect l="l" t="t" r="r" b="b"/>
            <a:pathLst>
              <a:path w="4540250" h="325755">
                <a:moveTo>
                  <a:pt x="4377004" y="0"/>
                </a:moveTo>
                <a:lnTo>
                  <a:pt x="162763" y="0"/>
                </a:lnTo>
                <a:lnTo>
                  <a:pt x="119494" y="5814"/>
                </a:lnTo>
                <a:lnTo>
                  <a:pt x="80613" y="22221"/>
                </a:lnTo>
                <a:lnTo>
                  <a:pt x="47672" y="47671"/>
                </a:lnTo>
                <a:lnTo>
                  <a:pt x="22222" y="80610"/>
                </a:lnTo>
                <a:lnTo>
                  <a:pt x="5814" y="119487"/>
                </a:lnTo>
                <a:lnTo>
                  <a:pt x="0" y="162750"/>
                </a:lnTo>
                <a:lnTo>
                  <a:pt x="5814" y="206018"/>
                </a:lnTo>
                <a:lnTo>
                  <a:pt x="22222" y="244896"/>
                </a:lnTo>
                <a:lnTo>
                  <a:pt x="47672" y="277834"/>
                </a:lnTo>
                <a:lnTo>
                  <a:pt x="80613" y="303282"/>
                </a:lnTo>
                <a:lnTo>
                  <a:pt x="119494" y="319687"/>
                </a:lnTo>
                <a:lnTo>
                  <a:pt x="162763" y="325501"/>
                </a:lnTo>
                <a:lnTo>
                  <a:pt x="4377004" y="325501"/>
                </a:lnTo>
                <a:lnTo>
                  <a:pt x="4420267" y="319687"/>
                </a:lnTo>
                <a:lnTo>
                  <a:pt x="4459144" y="303282"/>
                </a:lnTo>
                <a:lnTo>
                  <a:pt x="4492083" y="277834"/>
                </a:lnTo>
                <a:lnTo>
                  <a:pt x="4517532" y="244896"/>
                </a:lnTo>
                <a:lnTo>
                  <a:pt x="4533940" y="206018"/>
                </a:lnTo>
                <a:lnTo>
                  <a:pt x="4539754" y="162750"/>
                </a:lnTo>
                <a:lnTo>
                  <a:pt x="4533940" y="119487"/>
                </a:lnTo>
                <a:lnTo>
                  <a:pt x="4517532" y="80610"/>
                </a:lnTo>
                <a:lnTo>
                  <a:pt x="4492083" y="47671"/>
                </a:lnTo>
                <a:lnTo>
                  <a:pt x="4459144" y="22221"/>
                </a:lnTo>
                <a:lnTo>
                  <a:pt x="4420267" y="5814"/>
                </a:lnTo>
                <a:lnTo>
                  <a:pt x="4377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936246" y="1581480"/>
            <a:ext cx="4540250" cy="325755"/>
          </a:xfrm>
          <a:custGeom>
            <a:avLst/>
            <a:gdLst/>
            <a:ahLst/>
            <a:cxnLst/>
            <a:rect l="l" t="t" r="r" b="b"/>
            <a:pathLst>
              <a:path w="4540250" h="325755">
                <a:moveTo>
                  <a:pt x="4377004" y="0"/>
                </a:moveTo>
                <a:lnTo>
                  <a:pt x="162763" y="0"/>
                </a:lnTo>
                <a:lnTo>
                  <a:pt x="119494" y="5814"/>
                </a:lnTo>
                <a:lnTo>
                  <a:pt x="80613" y="22221"/>
                </a:lnTo>
                <a:lnTo>
                  <a:pt x="47672" y="47671"/>
                </a:lnTo>
                <a:lnTo>
                  <a:pt x="22222" y="80610"/>
                </a:lnTo>
                <a:lnTo>
                  <a:pt x="5814" y="119487"/>
                </a:lnTo>
                <a:lnTo>
                  <a:pt x="0" y="162750"/>
                </a:lnTo>
                <a:lnTo>
                  <a:pt x="5814" y="206018"/>
                </a:lnTo>
                <a:lnTo>
                  <a:pt x="22222" y="244896"/>
                </a:lnTo>
                <a:lnTo>
                  <a:pt x="47672" y="277834"/>
                </a:lnTo>
                <a:lnTo>
                  <a:pt x="80613" y="303282"/>
                </a:lnTo>
                <a:lnTo>
                  <a:pt x="119494" y="319687"/>
                </a:lnTo>
                <a:lnTo>
                  <a:pt x="162763" y="325501"/>
                </a:lnTo>
                <a:lnTo>
                  <a:pt x="4377004" y="325501"/>
                </a:lnTo>
                <a:lnTo>
                  <a:pt x="4420267" y="319687"/>
                </a:lnTo>
                <a:lnTo>
                  <a:pt x="4459144" y="303282"/>
                </a:lnTo>
                <a:lnTo>
                  <a:pt x="4492083" y="277834"/>
                </a:lnTo>
                <a:lnTo>
                  <a:pt x="4517532" y="244896"/>
                </a:lnTo>
                <a:lnTo>
                  <a:pt x="4533940" y="206018"/>
                </a:lnTo>
                <a:lnTo>
                  <a:pt x="4539754" y="162750"/>
                </a:lnTo>
                <a:lnTo>
                  <a:pt x="4533940" y="119487"/>
                </a:lnTo>
                <a:lnTo>
                  <a:pt x="4517532" y="80610"/>
                </a:lnTo>
                <a:lnTo>
                  <a:pt x="4492083" y="47671"/>
                </a:lnTo>
                <a:lnTo>
                  <a:pt x="4459144" y="22221"/>
                </a:lnTo>
                <a:lnTo>
                  <a:pt x="4420267" y="5814"/>
                </a:lnTo>
                <a:lnTo>
                  <a:pt x="4377004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6481546" y="1642161"/>
            <a:ext cx="12414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9E172F"/>
                </a:solidFill>
                <a:latin typeface="Calibri"/>
                <a:cs typeface="Calibri"/>
              </a:rPr>
              <a:t>НАЯВНІСТЬ</a:t>
            </a:r>
            <a:r>
              <a:rPr sz="1000" b="1" spc="-35" dirty="0">
                <a:solidFill>
                  <a:srgbClr val="9E172F"/>
                </a:solidFill>
                <a:latin typeface="Calibri"/>
                <a:cs typeface="Calibri"/>
              </a:rPr>
              <a:t> </a:t>
            </a:r>
            <a:r>
              <a:rPr sz="1000" b="1" spc="0" dirty="0">
                <a:solidFill>
                  <a:srgbClr val="9E172F"/>
                </a:solidFill>
                <a:latin typeface="Calibri"/>
                <a:cs typeface="Calibri"/>
              </a:rPr>
              <a:t>ПЛАГІАТУ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8148396" y="1593570"/>
            <a:ext cx="1330960" cy="2768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b="1" spc="15" dirty="0">
                <a:solidFill>
                  <a:srgbClr val="9E172F"/>
                </a:solidFill>
                <a:latin typeface="Calibri"/>
                <a:cs typeface="Calibri"/>
              </a:rPr>
              <a:t>Зняття </a:t>
            </a:r>
            <a:r>
              <a:rPr sz="900" b="1" dirty="0">
                <a:solidFill>
                  <a:srgbClr val="9E172F"/>
                </a:solidFill>
                <a:latin typeface="Calibri"/>
                <a:cs typeface="Calibri"/>
              </a:rPr>
              <a:t>з </a:t>
            </a:r>
            <a:r>
              <a:rPr sz="900" b="1" spc="-5" dirty="0">
                <a:solidFill>
                  <a:srgbClr val="9E172F"/>
                </a:solidFill>
                <a:latin typeface="Calibri"/>
                <a:cs typeface="Calibri"/>
              </a:rPr>
              <a:t>розгляду </a:t>
            </a:r>
            <a:r>
              <a:rPr sz="900" b="1" dirty="0">
                <a:solidFill>
                  <a:srgbClr val="9E172F"/>
                </a:solidFill>
                <a:latin typeface="Calibri"/>
                <a:cs typeface="Calibri"/>
              </a:rPr>
              <a:t>без  права повторного</a:t>
            </a:r>
            <a:r>
              <a:rPr sz="900" b="1" spc="-15" dirty="0">
                <a:solidFill>
                  <a:srgbClr val="9E172F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9E172F"/>
                </a:solidFill>
                <a:latin typeface="Calibri"/>
                <a:cs typeface="Calibri"/>
              </a:rPr>
              <a:t>захисту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6071247" y="1654238"/>
            <a:ext cx="180009" cy="1799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899984" y="1655457"/>
            <a:ext cx="107950" cy="177800"/>
          </a:xfrm>
          <a:custGeom>
            <a:avLst/>
            <a:gdLst/>
            <a:ahLst/>
            <a:cxnLst/>
            <a:rect l="l" t="t" r="r" b="b"/>
            <a:pathLst>
              <a:path w="107950" h="177800">
                <a:moveTo>
                  <a:pt x="0" y="0"/>
                </a:moveTo>
                <a:lnTo>
                  <a:pt x="0" y="177546"/>
                </a:lnTo>
                <a:lnTo>
                  <a:pt x="107886" y="88773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767913" y="192976"/>
            <a:ext cx="708660" cy="708660"/>
          </a:xfrm>
          <a:custGeom>
            <a:avLst/>
            <a:gdLst/>
            <a:ahLst/>
            <a:cxnLst/>
            <a:rect l="l" t="t" r="r" b="b"/>
            <a:pathLst>
              <a:path w="708659" h="708660">
                <a:moveTo>
                  <a:pt x="354279" y="0"/>
                </a:moveTo>
                <a:lnTo>
                  <a:pt x="306204" y="3234"/>
                </a:lnTo>
                <a:lnTo>
                  <a:pt x="260095" y="12655"/>
                </a:lnTo>
                <a:lnTo>
                  <a:pt x="216375" y="27841"/>
                </a:lnTo>
                <a:lnTo>
                  <a:pt x="175465" y="48371"/>
                </a:lnTo>
                <a:lnTo>
                  <a:pt x="137787" y="73820"/>
                </a:lnTo>
                <a:lnTo>
                  <a:pt x="103763" y="103768"/>
                </a:lnTo>
                <a:lnTo>
                  <a:pt x="73816" y="137792"/>
                </a:lnTo>
                <a:lnTo>
                  <a:pt x="48368" y="175470"/>
                </a:lnTo>
                <a:lnTo>
                  <a:pt x="27840" y="216380"/>
                </a:lnTo>
                <a:lnTo>
                  <a:pt x="12654" y="260100"/>
                </a:lnTo>
                <a:lnTo>
                  <a:pt x="3234" y="306207"/>
                </a:lnTo>
                <a:lnTo>
                  <a:pt x="0" y="354279"/>
                </a:lnTo>
                <a:lnTo>
                  <a:pt x="3234" y="402354"/>
                </a:lnTo>
                <a:lnTo>
                  <a:pt x="12654" y="448462"/>
                </a:lnTo>
                <a:lnTo>
                  <a:pt x="27840" y="492183"/>
                </a:lnTo>
                <a:lnTo>
                  <a:pt x="48368" y="533093"/>
                </a:lnTo>
                <a:lnTo>
                  <a:pt x="73816" y="570771"/>
                </a:lnTo>
                <a:lnTo>
                  <a:pt x="103763" y="604794"/>
                </a:lnTo>
                <a:lnTo>
                  <a:pt x="137787" y="634741"/>
                </a:lnTo>
                <a:lnTo>
                  <a:pt x="175465" y="660190"/>
                </a:lnTo>
                <a:lnTo>
                  <a:pt x="216375" y="680718"/>
                </a:lnTo>
                <a:lnTo>
                  <a:pt x="260095" y="695903"/>
                </a:lnTo>
                <a:lnTo>
                  <a:pt x="306204" y="705324"/>
                </a:lnTo>
                <a:lnTo>
                  <a:pt x="354279" y="708558"/>
                </a:lnTo>
                <a:lnTo>
                  <a:pt x="402354" y="705324"/>
                </a:lnTo>
                <a:lnTo>
                  <a:pt x="448462" y="695903"/>
                </a:lnTo>
                <a:lnTo>
                  <a:pt x="492183" y="680718"/>
                </a:lnTo>
                <a:lnTo>
                  <a:pt x="533093" y="660190"/>
                </a:lnTo>
                <a:lnTo>
                  <a:pt x="570771" y="634741"/>
                </a:lnTo>
                <a:lnTo>
                  <a:pt x="604794" y="604794"/>
                </a:lnTo>
                <a:lnTo>
                  <a:pt x="634741" y="570771"/>
                </a:lnTo>
                <a:lnTo>
                  <a:pt x="660190" y="533093"/>
                </a:lnTo>
                <a:lnTo>
                  <a:pt x="680718" y="492183"/>
                </a:lnTo>
                <a:lnTo>
                  <a:pt x="695903" y="448462"/>
                </a:lnTo>
                <a:lnTo>
                  <a:pt x="705324" y="402354"/>
                </a:lnTo>
                <a:lnTo>
                  <a:pt x="708558" y="354279"/>
                </a:lnTo>
                <a:lnTo>
                  <a:pt x="705324" y="306207"/>
                </a:lnTo>
                <a:lnTo>
                  <a:pt x="695903" y="260100"/>
                </a:lnTo>
                <a:lnTo>
                  <a:pt x="680718" y="216380"/>
                </a:lnTo>
                <a:lnTo>
                  <a:pt x="660190" y="175470"/>
                </a:lnTo>
                <a:lnTo>
                  <a:pt x="634741" y="137792"/>
                </a:lnTo>
                <a:lnTo>
                  <a:pt x="604794" y="103768"/>
                </a:lnTo>
                <a:lnTo>
                  <a:pt x="570771" y="73820"/>
                </a:lnTo>
                <a:lnTo>
                  <a:pt x="533093" y="48371"/>
                </a:lnTo>
                <a:lnTo>
                  <a:pt x="492183" y="27841"/>
                </a:lnTo>
                <a:lnTo>
                  <a:pt x="448462" y="12655"/>
                </a:lnTo>
                <a:lnTo>
                  <a:pt x="402354" y="3234"/>
                </a:lnTo>
                <a:lnTo>
                  <a:pt x="354279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161290" y="1906981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188087"/>
                </a:moveTo>
                <a:lnTo>
                  <a:pt x="0" y="0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132855" y="206664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132855" y="187855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161290" y="2420582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169329"/>
                </a:moveTo>
                <a:lnTo>
                  <a:pt x="0" y="0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132855" y="256148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132855" y="239214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161290" y="2747759"/>
            <a:ext cx="0" cy="1090295"/>
          </a:xfrm>
          <a:custGeom>
            <a:avLst/>
            <a:gdLst/>
            <a:ahLst/>
            <a:cxnLst/>
            <a:rect l="l" t="t" r="r" b="b"/>
            <a:pathLst>
              <a:path h="1090295">
                <a:moveTo>
                  <a:pt x="0" y="1089685"/>
                </a:moveTo>
                <a:lnTo>
                  <a:pt x="0" y="0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132855" y="380902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132855" y="271933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161290" y="5637085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167424"/>
                </a:moveTo>
                <a:lnTo>
                  <a:pt x="0" y="0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132855" y="577608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29"/>
                </a:lnTo>
                <a:lnTo>
                  <a:pt x="2233" y="17364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64"/>
                </a:lnTo>
                <a:lnTo>
                  <a:pt x="48521" y="8329"/>
                </a:lnTo>
                <a:lnTo>
                  <a:pt x="39491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132855" y="560866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78"/>
                </a:lnTo>
                <a:lnTo>
                  <a:pt x="8326" y="48509"/>
                </a:lnTo>
                <a:lnTo>
                  <a:pt x="17364" y="54599"/>
                </a:lnTo>
                <a:lnTo>
                  <a:pt x="28435" y="56832"/>
                </a:lnTo>
                <a:lnTo>
                  <a:pt x="39491" y="54599"/>
                </a:lnTo>
                <a:lnTo>
                  <a:pt x="48521" y="48509"/>
                </a:lnTo>
                <a:lnTo>
                  <a:pt x="54611" y="39478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161290" y="4179443"/>
            <a:ext cx="0" cy="642620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642404"/>
                </a:moveTo>
                <a:lnTo>
                  <a:pt x="0" y="0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132855" y="479342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29"/>
                </a:lnTo>
                <a:lnTo>
                  <a:pt x="2233" y="17364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64"/>
                </a:lnTo>
                <a:lnTo>
                  <a:pt x="48521" y="8329"/>
                </a:lnTo>
                <a:lnTo>
                  <a:pt x="39491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132855" y="415102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61290" y="5147361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164211"/>
                </a:moveTo>
                <a:lnTo>
                  <a:pt x="0" y="0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32855" y="528316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3"/>
                </a:lnTo>
                <a:lnTo>
                  <a:pt x="2233" y="17353"/>
                </a:lnTo>
                <a:lnTo>
                  <a:pt x="0" y="28409"/>
                </a:lnTo>
                <a:lnTo>
                  <a:pt x="2233" y="39473"/>
                </a:lnTo>
                <a:lnTo>
                  <a:pt x="8326" y="48507"/>
                </a:lnTo>
                <a:lnTo>
                  <a:pt x="17364" y="54598"/>
                </a:lnTo>
                <a:lnTo>
                  <a:pt x="28435" y="56832"/>
                </a:lnTo>
                <a:lnTo>
                  <a:pt x="39491" y="54598"/>
                </a:lnTo>
                <a:lnTo>
                  <a:pt x="48521" y="48507"/>
                </a:lnTo>
                <a:lnTo>
                  <a:pt x="54611" y="39473"/>
                </a:lnTo>
                <a:lnTo>
                  <a:pt x="56845" y="28409"/>
                </a:lnTo>
                <a:lnTo>
                  <a:pt x="54611" y="17353"/>
                </a:lnTo>
                <a:lnTo>
                  <a:pt x="48521" y="8323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32855" y="511893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78"/>
                </a:lnTo>
                <a:lnTo>
                  <a:pt x="8326" y="48509"/>
                </a:lnTo>
                <a:lnTo>
                  <a:pt x="17364" y="54599"/>
                </a:lnTo>
                <a:lnTo>
                  <a:pt x="28435" y="56832"/>
                </a:lnTo>
                <a:lnTo>
                  <a:pt x="39491" y="54599"/>
                </a:lnTo>
                <a:lnTo>
                  <a:pt x="48521" y="48509"/>
                </a:lnTo>
                <a:lnTo>
                  <a:pt x="54611" y="39478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5495" y="1198803"/>
            <a:ext cx="5351145" cy="6060440"/>
          </a:xfrm>
          <a:custGeom>
            <a:avLst/>
            <a:gdLst/>
            <a:ahLst/>
            <a:cxnLst/>
            <a:rect l="l" t="t" r="r" b="b"/>
            <a:pathLst>
              <a:path w="5351145" h="6060440">
                <a:moveTo>
                  <a:pt x="5350929" y="0"/>
                </a:moveTo>
                <a:lnTo>
                  <a:pt x="5180406" y="0"/>
                </a:lnTo>
                <a:lnTo>
                  <a:pt x="5180406" y="6059919"/>
                </a:lnTo>
                <a:lnTo>
                  <a:pt x="0" y="6059919"/>
                </a:lnTo>
                <a:lnTo>
                  <a:pt x="0" y="5782322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908001" y="117038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57071" y="695271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3"/>
                </a:lnTo>
                <a:lnTo>
                  <a:pt x="2233" y="17353"/>
                </a:lnTo>
                <a:lnTo>
                  <a:pt x="0" y="28409"/>
                </a:lnTo>
                <a:lnTo>
                  <a:pt x="2233" y="39473"/>
                </a:lnTo>
                <a:lnTo>
                  <a:pt x="8324" y="48507"/>
                </a:lnTo>
                <a:lnTo>
                  <a:pt x="17359" y="54598"/>
                </a:lnTo>
                <a:lnTo>
                  <a:pt x="28422" y="56832"/>
                </a:lnTo>
                <a:lnTo>
                  <a:pt x="39485" y="54598"/>
                </a:lnTo>
                <a:lnTo>
                  <a:pt x="48520" y="48507"/>
                </a:lnTo>
                <a:lnTo>
                  <a:pt x="54611" y="39473"/>
                </a:lnTo>
                <a:lnTo>
                  <a:pt x="56845" y="28409"/>
                </a:lnTo>
                <a:lnTo>
                  <a:pt x="54611" y="17353"/>
                </a:lnTo>
                <a:lnTo>
                  <a:pt x="48520" y="8323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138894" y="7096194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4">
                <a:moveTo>
                  <a:pt x="33503" y="12204"/>
                </a:moveTo>
                <a:lnTo>
                  <a:pt x="20663" y="12268"/>
                </a:lnTo>
                <a:lnTo>
                  <a:pt x="0" y="12268"/>
                </a:lnTo>
                <a:lnTo>
                  <a:pt x="10376" y="19723"/>
                </a:lnTo>
                <a:lnTo>
                  <a:pt x="6337" y="31953"/>
                </a:lnTo>
                <a:lnTo>
                  <a:pt x="16726" y="24333"/>
                </a:lnTo>
                <a:lnTo>
                  <a:pt x="24582" y="24333"/>
                </a:lnTo>
                <a:lnTo>
                  <a:pt x="23063" y="19723"/>
                </a:lnTo>
                <a:lnTo>
                  <a:pt x="33414" y="12268"/>
                </a:lnTo>
                <a:lnTo>
                  <a:pt x="12776" y="12268"/>
                </a:lnTo>
                <a:lnTo>
                  <a:pt x="33503" y="12204"/>
                </a:lnTo>
                <a:close/>
              </a:path>
              <a:path w="33654" h="32384">
                <a:moveTo>
                  <a:pt x="24582" y="24333"/>
                </a:moveTo>
                <a:lnTo>
                  <a:pt x="16726" y="24333"/>
                </a:lnTo>
                <a:lnTo>
                  <a:pt x="27089" y="31940"/>
                </a:lnTo>
                <a:lnTo>
                  <a:pt x="24582" y="24333"/>
                </a:lnTo>
                <a:close/>
              </a:path>
              <a:path w="33654" h="32384">
                <a:moveTo>
                  <a:pt x="16726" y="0"/>
                </a:moveTo>
                <a:lnTo>
                  <a:pt x="12776" y="12268"/>
                </a:lnTo>
                <a:lnTo>
                  <a:pt x="20663" y="12268"/>
                </a:lnTo>
                <a:lnTo>
                  <a:pt x="1672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047048" y="7110383"/>
            <a:ext cx="72364" cy="707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032919" y="7202147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4">
                <a:moveTo>
                  <a:pt x="33520" y="12217"/>
                </a:moveTo>
                <a:lnTo>
                  <a:pt x="20681" y="12268"/>
                </a:lnTo>
                <a:lnTo>
                  <a:pt x="0" y="12268"/>
                </a:lnTo>
                <a:lnTo>
                  <a:pt x="10394" y="19735"/>
                </a:lnTo>
                <a:lnTo>
                  <a:pt x="6355" y="31953"/>
                </a:lnTo>
                <a:lnTo>
                  <a:pt x="16744" y="24333"/>
                </a:lnTo>
                <a:lnTo>
                  <a:pt x="24596" y="24333"/>
                </a:lnTo>
                <a:lnTo>
                  <a:pt x="23081" y="19735"/>
                </a:lnTo>
                <a:lnTo>
                  <a:pt x="33450" y="12268"/>
                </a:lnTo>
                <a:lnTo>
                  <a:pt x="12794" y="12268"/>
                </a:lnTo>
                <a:lnTo>
                  <a:pt x="33520" y="12217"/>
                </a:lnTo>
                <a:close/>
              </a:path>
              <a:path w="33654" h="32384">
                <a:moveTo>
                  <a:pt x="24596" y="24333"/>
                </a:moveTo>
                <a:lnTo>
                  <a:pt x="16744" y="24333"/>
                </a:lnTo>
                <a:lnTo>
                  <a:pt x="27107" y="31953"/>
                </a:lnTo>
                <a:lnTo>
                  <a:pt x="24596" y="24333"/>
                </a:lnTo>
                <a:close/>
              </a:path>
              <a:path w="33654" h="32384">
                <a:moveTo>
                  <a:pt x="16744" y="0"/>
                </a:moveTo>
                <a:lnTo>
                  <a:pt x="12794" y="12268"/>
                </a:lnTo>
                <a:lnTo>
                  <a:pt x="20681" y="12268"/>
                </a:lnTo>
                <a:lnTo>
                  <a:pt x="16744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047048" y="7255130"/>
            <a:ext cx="72364" cy="707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138888" y="7308101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4">
                <a:moveTo>
                  <a:pt x="33508" y="12217"/>
                </a:moveTo>
                <a:lnTo>
                  <a:pt x="20668" y="12268"/>
                </a:lnTo>
                <a:lnTo>
                  <a:pt x="0" y="12268"/>
                </a:lnTo>
                <a:lnTo>
                  <a:pt x="10381" y="19735"/>
                </a:lnTo>
                <a:lnTo>
                  <a:pt x="6355" y="31953"/>
                </a:lnTo>
                <a:lnTo>
                  <a:pt x="16744" y="24333"/>
                </a:lnTo>
                <a:lnTo>
                  <a:pt x="24588" y="24333"/>
                </a:lnTo>
                <a:lnTo>
                  <a:pt x="23068" y="19735"/>
                </a:lnTo>
                <a:lnTo>
                  <a:pt x="33437" y="12268"/>
                </a:lnTo>
                <a:lnTo>
                  <a:pt x="12794" y="12268"/>
                </a:lnTo>
                <a:lnTo>
                  <a:pt x="33508" y="12217"/>
                </a:lnTo>
                <a:close/>
              </a:path>
              <a:path w="33654" h="32384">
                <a:moveTo>
                  <a:pt x="24588" y="24333"/>
                </a:moveTo>
                <a:lnTo>
                  <a:pt x="16744" y="24333"/>
                </a:lnTo>
                <a:lnTo>
                  <a:pt x="27107" y="31953"/>
                </a:lnTo>
                <a:lnTo>
                  <a:pt x="24588" y="24333"/>
                </a:lnTo>
                <a:close/>
              </a:path>
              <a:path w="33654" h="32384">
                <a:moveTo>
                  <a:pt x="16744" y="0"/>
                </a:moveTo>
                <a:lnTo>
                  <a:pt x="12794" y="12268"/>
                </a:lnTo>
                <a:lnTo>
                  <a:pt x="20668" y="12268"/>
                </a:lnTo>
                <a:lnTo>
                  <a:pt x="16744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191848" y="7255117"/>
            <a:ext cx="72306" cy="707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244832" y="7202135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4">
                <a:moveTo>
                  <a:pt x="33508" y="12217"/>
                </a:moveTo>
                <a:lnTo>
                  <a:pt x="20668" y="12268"/>
                </a:lnTo>
                <a:lnTo>
                  <a:pt x="0" y="12268"/>
                </a:lnTo>
                <a:lnTo>
                  <a:pt x="10381" y="19735"/>
                </a:lnTo>
                <a:lnTo>
                  <a:pt x="6355" y="31965"/>
                </a:lnTo>
                <a:lnTo>
                  <a:pt x="16731" y="24333"/>
                </a:lnTo>
                <a:lnTo>
                  <a:pt x="24588" y="24333"/>
                </a:lnTo>
                <a:lnTo>
                  <a:pt x="23068" y="19735"/>
                </a:lnTo>
                <a:lnTo>
                  <a:pt x="33437" y="12268"/>
                </a:lnTo>
                <a:lnTo>
                  <a:pt x="12794" y="12268"/>
                </a:lnTo>
                <a:lnTo>
                  <a:pt x="33508" y="12217"/>
                </a:lnTo>
                <a:close/>
              </a:path>
              <a:path w="33654" h="32384">
                <a:moveTo>
                  <a:pt x="24588" y="24333"/>
                </a:moveTo>
                <a:lnTo>
                  <a:pt x="16731" y="24333"/>
                </a:lnTo>
                <a:lnTo>
                  <a:pt x="27107" y="31953"/>
                </a:lnTo>
                <a:lnTo>
                  <a:pt x="24588" y="24333"/>
                </a:lnTo>
                <a:close/>
              </a:path>
              <a:path w="33654" h="32384">
                <a:moveTo>
                  <a:pt x="16744" y="0"/>
                </a:moveTo>
                <a:lnTo>
                  <a:pt x="12794" y="12268"/>
                </a:lnTo>
                <a:lnTo>
                  <a:pt x="20668" y="12268"/>
                </a:lnTo>
                <a:lnTo>
                  <a:pt x="16744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191848" y="7110383"/>
            <a:ext cx="72293" cy="707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36246" y="3837457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225005" y="0"/>
                </a:moveTo>
                <a:lnTo>
                  <a:pt x="179658" y="4571"/>
                </a:lnTo>
                <a:lnTo>
                  <a:pt x="137422" y="17681"/>
                </a:lnTo>
                <a:lnTo>
                  <a:pt x="99202" y="38426"/>
                </a:lnTo>
                <a:lnTo>
                  <a:pt x="65901" y="65900"/>
                </a:lnTo>
                <a:lnTo>
                  <a:pt x="38426" y="99198"/>
                </a:lnTo>
                <a:lnTo>
                  <a:pt x="17681" y="137417"/>
                </a:lnTo>
                <a:lnTo>
                  <a:pt x="4571" y="179650"/>
                </a:lnTo>
                <a:lnTo>
                  <a:pt x="0" y="224993"/>
                </a:lnTo>
                <a:lnTo>
                  <a:pt x="4571" y="270340"/>
                </a:lnTo>
                <a:lnTo>
                  <a:pt x="17681" y="312576"/>
                </a:lnTo>
                <a:lnTo>
                  <a:pt x="38426" y="350797"/>
                </a:lnTo>
                <a:lnTo>
                  <a:pt x="65901" y="384097"/>
                </a:lnTo>
                <a:lnTo>
                  <a:pt x="99202" y="411572"/>
                </a:lnTo>
                <a:lnTo>
                  <a:pt x="137422" y="432317"/>
                </a:lnTo>
                <a:lnTo>
                  <a:pt x="179658" y="445427"/>
                </a:lnTo>
                <a:lnTo>
                  <a:pt x="225005" y="449999"/>
                </a:lnTo>
                <a:lnTo>
                  <a:pt x="270349" y="445427"/>
                </a:lnTo>
                <a:lnTo>
                  <a:pt x="312583" y="432317"/>
                </a:lnTo>
                <a:lnTo>
                  <a:pt x="350804" y="411572"/>
                </a:lnTo>
                <a:lnTo>
                  <a:pt x="384105" y="384097"/>
                </a:lnTo>
                <a:lnTo>
                  <a:pt x="411581" y="350797"/>
                </a:lnTo>
                <a:lnTo>
                  <a:pt x="432328" y="312576"/>
                </a:lnTo>
                <a:lnTo>
                  <a:pt x="445440" y="270340"/>
                </a:lnTo>
                <a:lnTo>
                  <a:pt x="450011" y="224993"/>
                </a:lnTo>
                <a:lnTo>
                  <a:pt x="445440" y="179650"/>
                </a:lnTo>
                <a:lnTo>
                  <a:pt x="432328" y="137417"/>
                </a:lnTo>
                <a:lnTo>
                  <a:pt x="411581" y="99198"/>
                </a:lnTo>
                <a:lnTo>
                  <a:pt x="384105" y="65900"/>
                </a:lnTo>
                <a:lnTo>
                  <a:pt x="350804" y="38426"/>
                </a:lnTo>
                <a:lnTo>
                  <a:pt x="312583" y="17681"/>
                </a:lnTo>
                <a:lnTo>
                  <a:pt x="270349" y="4571"/>
                </a:lnTo>
                <a:lnTo>
                  <a:pt x="225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36246" y="3837457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450011" y="224993"/>
                </a:moveTo>
                <a:lnTo>
                  <a:pt x="445440" y="270340"/>
                </a:lnTo>
                <a:lnTo>
                  <a:pt x="432328" y="312576"/>
                </a:lnTo>
                <a:lnTo>
                  <a:pt x="411581" y="350797"/>
                </a:lnTo>
                <a:lnTo>
                  <a:pt x="384105" y="384097"/>
                </a:lnTo>
                <a:lnTo>
                  <a:pt x="350804" y="411572"/>
                </a:lnTo>
                <a:lnTo>
                  <a:pt x="312583" y="432317"/>
                </a:lnTo>
                <a:lnTo>
                  <a:pt x="270349" y="445427"/>
                </a:lnTo>
                <a:lnTo>
                  <a:pt x="225005" y="449999"/>
                </a:lnTo>
                <a:lnTo>
                  <a:pt x="179658" y="445427"/>
                </a:lnTo>
                <a:lnTo>
                  <a:pt x="137422" y="432317"/>
                </a:lnTo>
                <a:lnTo>
                  <a:pt x="99202" y="411572"/>
                </a:lnTo>
                <a:lnTo>
                  <a:pt x="65901" y="384097"/>
                </a:lnTo>
                <a:lnTo>
                  <a:pt x="38426" y="350797"/>
                </a:lnTo>
                <a:lnTo>
                  <a:pt x="17681" y="312576"/>
                </a:lnTo>
                <a:lnTo>
                  <a:pt x="4571" y="270340"/>
                </a:lnTo>
                <a:lnTo>
                  <a:pt x="0" y="224993"/>
                </a:lnTo>
                <a:lnTo>
                  <a:pt x="4571" y="179650"/>
                </a:lnTo>
                <a:lnTo>
                  <a:pt x="17681" y="137417"/>
                </a:lnTo>
                <a:lnTo>
                  <a:pt x="38426" y="99198"/>
                </a:lnTo>
                <a:lnTo>
                  <a:pt x="65901" y="65900"/>
                </a:lnTo>
                <a:lnTo>
                  <a:pt x="99202" y="38426"/>
                </a:lnTo>
                <a:lnTo>
                  <a:pt x="137422" y="17681"/>
                </a:lnTo>
                <a:lnTo>
                  <a:pt x="179658" y="4571"/>
                </a:lnTo>
                <a:lnTo>
                  <a:pt x="225005" y="0"/>
                </a:lnTo>
                <a:lnTo>
                  <a:pt x="270349" y="4571"/>
                </a:lnTo>
                <a:lnTo>
                  <a:pt x="312583" y="17681"/>
                </a:lnTo>
                <a:lnTo>
                  <a:pt x="350804" y="38426"/>
                </a:lnTo>
                <a:lnTo>
                  <a:pt x="384105" y="65900"/>
                </a:lnTo>
                <a:lnTo>
                  <a:pt x="411581" y="99198"/>
                </a:lnTo>
                <a:lnTo>
                  <a:pt x="432328" y="137417"/>
                </a:lnTo>
                <a:lnTo>
                  <a:pt x="445440" y="179650"/>
                </a:lnTo>
                <a:lnTo>
                  <a:pt x="450011" y="224993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63246" y="3864457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39">
                <a:moveTo>
                  <a:pt x="198005" y="0"/>
                </a:moveTo>
                <a:lnTo>
                  <a:pt x="152607" y="5229"/>
                </a:lnTo>
                <a:lnTo>
                  <a:pt x="110931" y="20124"/>
                </a:lnTo>
                <a:lnTo>
                  <a:pt x="74166" y="43497"/>
                </a:lnTo>
                <a:lnTo>
                  <a:pt x="43502" y="74159"/>
                </a:lnTo>
                <a:lnTo>
                  <a:pt x="20127" y="110921"/>
                </a:lnTo>
                <a:lnTo>
                  <a:pt x="5229" y="152595"/>
                </a:lnTo>
                <a:lnTo>
                  <a:pt x="0" y="197992"/>
                </a:lnTo>
                <a:lnTo>
                  <a:pt x="5229" y="243391"/>
                </a:lnTo>
                <a:lnTo>
                  <a:pt x="20127" y="285067"/>
                </a:lnTo>
                <a:lnTo>
                  <a:pt x="43502" y="321831"/>
                </a:lnTo>
                <a:lnTo>
                  <a:pt x="74166" y="352496"/>
                </a:lnTo>
                <a:lnTo>
                  <a:pt x="110931" y="375871"/>
                </a:lnTo>
                <a:lnTo>
                  <a:pt x="152607" y="390768"/>
                </a:lnTo>
                <a:lnTo>
                  <a:pt x="198005" y="395998"/>
                </a:lnTo>
                <a:lnTo>
                  <a:pt x="243407" y="390768"/>
                </a:lnTo>
                <a:lnTo>
                  <a:pt x="285085" y="375871"/>
                </a:lnTo>
                <a:lnTo>
                  <a:pt x="321849" y="352496"/>
                </a:lnTo>
                <a:lnTo>
                  <a:pt x="352513" y="321831"/>
                </a:lnTo>
                <a:lnTo>
                  <a:pt x="375886" y="285067"/>
                </a:lnTo>
                <a:lnTo>
                  <a:pt x="390782" y="243391"/>
                </a:lnTo>
                <a:lnTo>
                  <a:pt x="396011" y="197992"/>
                </a:lnTo>
                <a:lnTo>
                  <a:pt x="390782" y="152595"/>
                </a:lnTo>
                <a:lnTo>
                  <a:pt x="375886" y="110921"/>
                </a:lnTo>
                <a:lnTo>
                  <a:pt x="352513" y="74159"/>
                </a:lnTo>
                <a:lnTo>
                  <a:pt x="321849" y="43497"/>
                </a:lnTo>
                <a:lnTo>
                  <a:pt x="285085" y="20124"/>
                </a:lnTo>
                <a:lnTo>
                  <a:pt x="243407" y="5229"/>
                </a:lnTo>
                <a:lnTo>
                  <a:pt x="198005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48286" y="395267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49288" y="0"/>
                </a:moveTo>
                <a:lnTo>
                  <a:pt x="7632" y="0"/>
                </a:lnTo>
                <a:lnTo>
                  <a:pt x="0" y="7620"/>
                </a:lnTo>
                <a:lnTo>
                  <a:pt x="0" y="49288"/>
                </a:lnTo>
                <a:lnTo>
                  <a:pt x="7632" y="56921"/>
                </a:lnTo>
                <a:lnTo>
                  <a:pt x="49288" y="56921"/>
                </a:lnTo>
                <a:lnTo>
                  <a:pt x="56921" y="49288"/>
                </a:lnTo>
                <a:lnTo>
                  <a:pt x="56921" y="7620"/>
                </a:lnTo>
                <a:lnTo>
                  <a:pt x="4928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121107" y="3952671"/>
            <a:ext cx="153670" cy="57150"/>
          </a:xfrm>
          <a:custGeom>
            <a:avLst/>
            <a:gdLst/>
            <a:ahLst/>
            <a:cxnLst/>
            <a:rect l="l" t="t" r="r" b="b"/>
            <a:pathLst>
              <a:path w="153670" h="57150">
                <a:moveTo>
                  <a:pt x="145478" y="0"/>
                </a:moveTo>
                <a:lnTo>
                  <a:pt x="7632" y="0"/>
                </a:lnTo>
                <a:lnTo>
                  <a:pt x="0" y="7620"/>
                </a:lnTo>
                <a:lnTo>
                  <a:pt x="0" y="49288"/>
                </a:lnTo>
                <a:lnTo>
                  <a:pt x="7632" y="56921"/>
                </a:lnTo>
                <a:lnTo>
                  <a:pt x="145478" y="56921"/>
                </a:lnTo>
                <a:lnTo>
                  <a:pt x="153111" y="49288"/>
                </a:lnTo>
                <a:lnTo>
                  <a:pt x="153111" y="7620"/>
                </a:lnTo>
                <a:lnTo>
                  <a:pt x="14547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048286" y="403400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49288" y="0"/>
                </a:moveTo>
                <a:lnTo>
                  <a:pt x="7632" y="0"/>
                </a:lnTo>
                <a:lnTo>
                  <a:pt x="0" y="7619"/>
                </a:lnTo>
                <a:lnTo>
                  <a:pt x="0" y="49275"/>
                </a:lnTo>
                <a:lnTo>
                  <a:pt x="7632" y="56908"/>
                </a:lnTo>
                <a:lnTo>
                  <a:pt x="49288" y="56908"/>
                </a:lnTo>
                <a:lnTo>
                  <a:pt x="56921" y="49275"/>
                </a:lnTo>
                <a:lnTo>
                  <a:pt x="56921" y="7619"/>
                </a:lnTo>
                <a:lnTo>
                  <a:pt x="4928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21107" y="4034002"/>
            <a:ext cx="153670" cy="57150"/>
          </a:xfrm>
          <a:custGeom>
            <a:avLst/>
            <a:gdLst/>
            <a:ahLst/>
            <a:cxnLst/>
            <a:rect l="l" t="t" r="r" b="b"/>
            <a:pathLst>
              <a:path w="153670" h="57150">
                <a:moveTo>
                  <a:pt x="145478" y="0"/>
                </a:moveTo>
                <a:lnTo>
                  <a:pt x="7632" y="0"/>
                </a:lnTo>
                <a:lnTo>
                  <a:pt x="0" y="7619"/>
                </a:lnTo>
                <a:lnTo>
                  <a:pt x="0" y="49275"/>
                </a:lnTo>
                <a:lnTo>
                  <a:pt x="7632" y="56908"/>
                </a:lnTo>
                <a:lnTo>
                  <a:pt x="145478" y="56908"/>
                </a:lnTo>
                <a:lnTo>
                  <a:pt x="153111" y="49275"/>
                </a:lnTo>
                <a:lnTo>
                  <a:pt x="153111" y="7619"/>
                </a:lnTo>
                <a:lnTo>
                  <a:pt x="14547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048286" y="411530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49288" y="0"/>
                </a:moveTo>
                <a:lnTo>
                  <a:pt x="7632" y="0"/>
                </a:lnTo>
                <a:lnTo>
                  <a:pt x="0" y="7619"/>
                </a:lnTo>
                <a:lnTo>
                  <a:pt x="0" y="49288"/>
                </a:lnTo>
                <a:lnTo>
                  <a:pt x="7632" y="56908"/>
                </a:lnTo>
                <a:lnTo>
                  <a:pt x="49288" y="56908"/>
                </a:lnTo>
                <a:lnTo>
                  <a:pt x="56921" y="49288"/>
                </a:lnTo>
                <a:lnTo>
                  <a:pt x="56921" y="7619"/>
                </a:lnTo>
                <a:lnTo>
                  <a:pt x="4928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21107" y="4115308"/>
            <a:ext cx="153670" cy="57150"/>
          </a:xfrm>
          <a:custGeom>
            <a:avLst/>
            <a:gdLst/>
            <a:ahLst/>
            <a:cxnLst/>
            <a:rect l="l" t="t" r="r" b="b"/>
            <a:pathLst>
              <a:path w="153670" h="57150">
                <a:moveTo>
                  <a:pt x="145478" y="0"/>
                </a:moveTo>
                <a:lnTo>
                  <a:pt x="7632" y="0"/>
                </a:lnTo>
                <a:lnTo>
                  <a:pt x="0" y="7619"/>
                </a:lnTo>
                <a:lnTo>
                  <a:pt x="0" y="49288"/>
                </a:lnTo>
                <a:lnTo>
                  <a:pt x="7632" y="56908"/>
                </a:lnTo>
                <a:lnTo>
                  <a:pt x="145478" y="56908"/>
                </a:lnTo>
                <a:lnTo>
                  <a:pt x="153111" y="49288"/>
                </a:lnTo>
                <a:lnTo>
                  <a:pt x="153111" y="7619"/>
                </a:lnTo>
                <a:lnTo>
                  <a:pt x="14547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0115" y="1198803"/>
            <a:ext cx="229881" cy="2313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867710" y="259054"/>
            <a:ext cx="508907" cy="5765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26949"/>
            <a:ext cx="93859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35" dirty="0">
                <a:solidFill>
                  <a:srgbClr val="000000"/>
                </a:solidFill>
              </a:rPr>
              <a:t>Постійно </a:t>
            </a:r>
            <a:r>
              <a:rPr u="none" spc="-25" dirty="0">
                <a:solidFill>
                  <a:srgbClr val="000000"/>
                </a:solidFill>
              </a:rPr>
              <a:t>діючі </a:t>
            </a:r>
            <a:r>
              <a:rPr u="none" spc="-35" dirty="0">
                <a:solidFill>
                  <a:srgbClr val="000000"/>
                </a:solidFill>
              </a:rPr>
              <a:t>спеціалізовані </a:t>
            </a:r>
            <a:r>
              <a:rPr u="none" spc="-30" dirty="0">
                <a:solidFill>
                  <a:srgbClr val="000000"/>
                </a:solidFill>
              </a:rPr>
              <a:t>вчені</a:t>
            </a:r>
            <a:r>
              <a:rPr u="none" spc="-270" dirty="0">
                <a:solidFill>
                  <a:srgbClr val="000000"/>
                </a:solidFill>
              </a:rPr>
              <a:t> </a:t>
            </a:r>
            <a:r>
              <a:rPr u="none" spc="-30" dirty="0">
                <a:solidFill>
                  <a:srgbClr val="000000"/>
                </a:solidFill>
              </a:rPr>
              <a:t>ради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263650"/>
            <a:ext cx="11539220" cy="543110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98500" lvl="1" indent="-228600" algn="just">
              <a:spcBef>
                <a:spcPts val="5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600" spc="-10" dirty="0">
                <a:latin typeface="Calibri"/>
                <a:cs typeface="Calibri"/>
              </a:rPr>
              <a:t>Формується </a:t>
            </a:r>
            <a:r>
              <a:rPr sz="1600" spc="-5" dirty="0">
                <a:latin typeface="Calibri"/>
                <a:cs typeface="Calibri"/>
              </a:rPr>
              <a:t>вищим навчальним закладом </a:t>
            </a:r>
            <a:r>
              <a:rPr sz="1600" spc="-10" dirty="0">
                <a:latin typeface="Calibri"/>
                <a:cs typeface="Calibri"/>
              </a:rPr>
              <a:t>(науковою </a:t>
            </a:r>
            <a:r>
              <a:rPr sz="1600" spc="-5" dirty="0">
                <a:latin typeface="Calibri"/>
                <a:cs typeface="Calibri"/>
              </a:rPr>
              <a:t>установою), </a:t>
            </a:r>
            <a:r>
              <a:rPr lang="uk-UA" sz="1600" spc="-15" dirty="0" smtClean="0">
                <a:latin typeface="Calibri"/>
                <a:cs typeface="Calibri"/>
              </a:rPr>
              <a:t>в якому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освітньо-наукова </a:t>
            </a:r>
            <a:r>
              <a:rPr sz="1600" dirty="0">
                <a:latin typeface="Calibri"/>
                <a:cs typeface="Calibri"/>
              </a:rPr>
              <a:t>програма </a:t>
            </a:r>
            <a:r>
              <a:rPr sz="1600" spc="-5" dirty="0" err="1">
                <a:latin typeface="Calibri"/>
                <a:cs typeface="Calibri"/>
              </a:rPr>
              <a:t>за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відповідною</a:t>
            </a:r>
            <a:r>
              <a:rPr lang="uk-UA" sz="1600" spc="-5" dirty="0" smtClean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спеціальністю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акредитована </a:t>
            </a:r>
            <a:r>
              <a:rPr sz="1600" spc="-15" dirty="0">
                <a:latin typeface="Calibri"/>
                <a:cs typeface="Calibri"/>
              </a:rPr>
              <a:t>НАЗЯВО, </a:t>
            </a:r>
            <a:r>
              <a:rPr sz="1600" dirty="0">
                <a:latin typeface="Calibri"/>
                <a:cs typeface="Calibri"/>
              </a:rPr>
              <a:t>і в </a:t>
            </a:r>
            <a:r>
              <a:rPr sz="1600" spc="-10" dirty="0">
                <a:latin typeface="Calibri"/>
                <a:cs typeface="Calibri"/>
              </a:rPr>
              <a:t>яком </a:t>
            </a:r>
            <a:r>
              <a:rPr sz="1600" dirty="0">
                <a:latin typeface="Calibri"/>
                <a:cs typeface="Calibri"/>
              </a:rPr>
              <a:t>працює не </a:t>
            </a:r>
            <a:r>
              <a:rPr sz="1600" spc="-5" dirty="0">
                <a:latin typeface="Calibri"/>
                <a:cs typeface="Calibri"/>
              </a:rPr>
              <a:t>менше </a:t>
            </a:r>
            <a:r>
              <a:rPr sz="1600" dirty="0">
                <a:latin typeface="Calibri"/>
                <a:cs typeface="Calibri"/>
              </a:rPr>
              <a:t>12 </a:t>
            </a:r>
            <a:r>
              <a:rPr sz="1600" spc="-10" dirty="0">
                <a:latin typeface="Calibri"/>
                <a:cs typeface="Calibri"/>
              </a:rPr>
              <a:t>докторів </a:t>
            </a:r>
            <a:r>
              <a:rPr sz="1600" spc="-5" dirty="0">
                <a:latin typeface="Calibri"/>
                <a:cs typeface="Calibri"/>
              </a:rPr>
              <a:t>наук за цією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спеціальністю</a:t>
            </a:r>
            <a:endParaRPr sz="1600" dirty="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600" spc="-5" dirty="0">
                <a:latin typeface="Calibri"/>
                <a:cs typeface="Calibri"/>
              </a:rPr>
              <a:t>Статус вченого вважається прирівняний </a:t>
            </a:r>
            <a:r>
              <a:rPr sz="1600" spc="-10" dirty="0">
                <a:latin typeface="Calibri"/>
                <a:cs typeface="Calibri"/>
              </a:rPr>
              <a:t>до доктора </a:t>
            </a:r>
            <a:r>
              <a:rPr sz="1600" spc="-5" dirty="0">
                <a:latin typeface="Calibri"/>
                <a:cs typeface="Calibri"/>
              </a:rPr>
              <a:t>наук </a:t>
            </a:r>
            <a:r>
              <a:rPr sz="1600" dirty="0">
                <a:latin typeface="Calibri"/>
                <a:cs typeface="Calibri"/>
              </a:rPr>
              <a:t>за </a:t>
            </a:r>
            <a:r>
              <a:rPr sz="1600" spc="-5" dirty="0">
                <a:latin typeface="Calibri"/>
                <a:cs typeface="Calibri"/>
              </a:rPr>
              <a:t>спеціальністю, якщо </a:t>
            </a:r>
            <a:r>
              <a:rPr sz="1600" dirty="0">
                <a:latin typeface="Calibri"/>
                <a:cs typeface="Calibri"/>
              </a:rPr>
              <a:t>у </a:t>
            </a:r>
            <a:r>
              <a:rPr sz="1600" spc="-5" dirty="0">
                <a:latin typeface="Calibri"/>
                <a:cs typeface="Calibri"/>
              </a:rPr>
              <a:t>цього вченого </a:t>
            </a:r>
            <a:r>
              <a:rPr sz="1600" dirty="0">
                <a:latin typeface="Calibri"/>
                <a:cs typeface="Calibri"/>
              </a:rPr>
              <a:t>є </a:t>
            </a:r>
            <a:r>
              <a:rPr sz="1600" spc="-5" dirty="0">
                <a:latin typeface="Calibri"/>
                <a:cs typeface="Calibri"/>
              </a:rPr>
              <a:t>диплом </a:t>
            </a:r>
            <a:r>
              <a:rPr sz="1600" spc="-10" dirty="0">
                <a:latin typeface="Calibri"/>
                <a:cs typeface="Calibri"/>
              </a:rPr>
              <a:t>доктора </a:t>
            </a:r>
            <a:r>
              <a:rPr sz="1600" spc="-5" dirty="0">
                <a:latin typeface="Calibri"/>
                <a:cs typeface="Calibri"/>
              </a:rPr>
              <a:t>наук </a:t>
            </a:r>
            <a:r>
              <a:rPr sz="1600" spc="-5" dirty="0" err="1">
                <a:latin typeface="Calibri"/>
                <a:cs typeface="Calibri"/>
              </a:rPr>
              <a:t>або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атестат</a:t>
            </a:r>
            <a:r>
              <a:rPr lang="uk-UA" sz="1600" spc="-5" dirty="0" smtClean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професора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 </a:t>
            </a:r>
            <a:r>
              <a:rPr sz="1600" dirty="0">
                <a:latin typeface="Calibri"/>
                <a:cs typeface="Calibri"/>
              </a:rPr>
              <a:t>цією </a:t>
            </a:r>
            <a:r>
              <a:rPr sz="1600" spc="-5" dirty="0">
                <a:latin typeface="Calibri"/>
                <a:cs typeface="Calibri"/>
              </a:rPr>
              <a:t>спеціальністю, </a:t>
            </a:r>
            <a:r>
              <a:rPr sz="1600" dirty="0">
                <a:latin typeface="Calibri"/>
                <a:cs typeface="Calibri"/>
              </a:rPr>
              <a:t>або вчений є </a:t>
            </a:r>
            <a:r>
              <a:rPr sz="1600" spc="-10" dirty="0">
                <a:latin typeface="Calibri"/>
                <a:cs typeface="Calibri"/>
              </a:rPr>
              <a:t>доктором </a:t>
            </a:r>
            <a:r>
              <a:rPr sz="1600" spc="-5" dirty="0">
                <a:latin typeface="Calibri"/>
                <a:cs typeface="Calibri"/>
              </a:rPr>
              <a:t>наук та автором (спів-автором) </a:t>
            </a:r>
            <a:r>
              <a:rPr sz="1600" dirty="0">
                <a:latin typeface="Calibri"/>
                <a:cs typeface="Calibri"/>
              </a:rPr>
              <a:t>не менше </a:t>
            </a:r>
            <a:r>
              <a:rPr sz="1600" spc="-5" dirty="0">
                <a:latin typeface="Calibri"/>
                <a:cs typeface="Calibri"/>
              </a:rPr>
              <a:t>трьох </a:t>
            </a:r>
            <a:r>
              <a:rPr sz="1600" spc="-10" dirty="0">
                <a:latin typeface="Calibri"/>
                <a:cs typeface="Calibri"/>
              </a:rPr>
              <a:t>статтей </a:t>
            </a:r>
            <a:r>
              <a:rPr sz="1600" spc="-5" dirty="0">
                <a:latin typeface="Calibri"/>
                <a:cs typeface="Calibri"/>
              </a:rPr>
              <a:t>за </a:t>
            </a:r>
            <a:r>
              <a:rPr sz="1600" dirty="0">
                <a:latin typeface="Calibri"/>
                <a:cs typeface="Calibri"/>
              </a:rPr>
              <a:t>цією </a:t>
            </a:r>
            <a:r>
              <a:rPr sz="1600" spc="-5" dirty="0">
                <a:latin typeface="Calibri"/>
                <a:cs typeface="Calibri"/>
              </a:rPr>
              <a:t>спеціальністю,  </a:t>
            </a:r>
            <a:r>
              <a:rPr sz="1600" spc="-10" dirty="0">
                <a:latin typeface="Calibri"/>
                <a:cs typeface="Calibri"/>
              </a:rPr>
              <a:t>опублікованих впродовж </a:t>
            </a:r>
            <a:r>
              <a:rPr sz="1600" dirty="0">
                <a:latin typeface="Calibri"/>
                <a:cs typeface="Calibri"/>
              </a:rPr>
              <a:t>останніх 5 </a:t>
            </a:r>
            <a:r>
              <a:rPr sz="1600" spc="-5" dirty="0">
                <a:latin typeface="Calibri"/>
                <a:cs typeface="Calibri"/>
              </a:rPr>
              <a:t>років </a:t>
            </a:r>
            <a:r>
              <a:rPr sz="1600" dirty="0">
                <a:latin typeface="Calibri"/>
                <a:cs typeface="Calibri"/>
              </a:rPr>
              <a:t>у </a:t>
            </a:r>
            <a:r>
              <a:rPr sz="1600" spc="-5" dirty="0">
                <a:latin typeface="Calibri"/>
                <a:cs typeface="Calibri"/>
              </a:rPr>
              <a:t>рецензованих фахових виданнях, включених </a:t>
            </a:r>
            <a:r>
              <a:rPr sz="1600" spc="-10" dirty="0">
                <a:latin typeface="Calibri"/>
                <a:cs typeface="Calibri"/>
              </a:rPr>
              <a:t>до </a:t>
            </a:r>
            <a:r>
              <a:rPr sz="1600" spc="-5" dirty="0">
                <a:latin typeface="Calibri"/>
                <a:cs typeface="Calibri"/>
              </a:rPr>
              <a:t>міжнародних наукометричних баз </a:t>
            </a:r>
            <a:r>
              <a:rPr sz="1600" spc="-10" dirty="0">
                <a:latin typeface="Calibri"/>
                <a:cs typeface="Calibri"/>
              </a:rPr>
              <a:t>Scopus </a:t>
            </a:r>
            <a:r>
              <a:rPr sz="1600" spc="0" dirty="0">
                <a:latin typeface="Calibri"/>
                <a:cs typeface="Calibri"/>
              </a:rPr>
              <a:t>або </a:t>
            </a:r>
            <a:r>
              <a:rPr sz="1600" spc="-15" dirty="0">
                <a:latin typeface="Calibri"/>
                <a:cs typeface="Calibri"/>
              </a:rPr>
              <a:t>Web  </a:t>
            </a:r>
            <a:r>
              <a:rPr sz="1600" spc="-5" dirty="0">
                <a:latin typeface="Calibri"/>
                <a:cs typeface="Calibri"/>
              </a:rPr>
              <a:t>of Science </a:t>
            </a:r>
            <a:r>
              <a:rPr sz="1600" spc="-10" dirty="0">
                <a:latin typeface="Calibri"/>
                <a:cs typeface="Calibri"/>
              </a:rPr>
              <a:t>Core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Collection.</a:t>
            </a:r>
            <a:endParaRPr lang="uk-UA" sz="1600" dirty="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600" spc="-5" dirty="0" err="1" smtClean="0">
                <a:latin typeface="Calibri"/>
                <a:cs typeface="Calibri"/>
              </a:rPr>
              <a:t>Склад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постійно діючої спец. ради </a:t>
            </a:r>
            <a:r>
              <a:rPr sz="1600" spc="-10" dirty="0">
                <a:latin typeface="Calibri"/>
                <a:cs typeface="Calibri"/>
              </a:rPr>
              <a:t>формується </a:t>
            </a:r>
            <a:r>
              <a:rPr sz="1600" spc="-5" dirty="0">
                <a:latin typeface="Calibri"/>
                <a:cs typeface="Calibri"/>
              </a:rPr>
              <a:t>із </a:t>
            </a:r>
            <a:r>
              <a:rPr sz="1600" dirty="0">
                <a:latin typeface="Calibri"/>
                <a:cs typeface="Calibri"/>
              </a:rPr>
              <a:t>12-20 </a:t>
            </a:r>
            <a:r>
              <a:rPr sz="1600" spc="-10" dirty="0">
                <a:latin typeface="Calibri"/>
                <a:cs typeface="Calibri"/>
              </a:rPr>
              <a:t>докторів </a:t>
            </a:r>
            <a:r>
              <a:rPr sz="1600" spc="-5" dirty="0">
                <a:latin typeface="Calibri"/>
                <a:cs typeface="Calibri"/>
              </a:rPr>
              <a:t>наук </a:t>
            </a:r>
            <a:r>
              <a:rPr sz="1600" dirty="0">
                <a:latin typeface="Calibri"/>
                <a:cs typeface="Calibri"/>
              </a:rPr>
              <a:t>- </a:t>
            </a:r>
            <a:r>
              <a:rPr sz="1600" spc="-5" dirty="0">
                <a:latin typeface="Calibri"/>
                <a:cs typeface="Calibri"/>
              </a:rPr>
              <a:t>Кількість залежить від представлених </a:t>
            </a:r>
            <a:r>
              <a:rPr sz="1600" dirty="0">
                <a:latin typeface="Calibri"/>
                <a:cs typeface="Calibri"/>
              </a:rPr>
              <a:t>у </a:t>
            </a:r>
            <a:r>
              <a:rPr sz="1600" spc="-5" dirty="0">
                <a:latin typeface="Calibri"/>
                <a:cs typeface="Calibri"/>
              </a:rPr>
              <a:t>раді  спеціалізацій(заклад/установа щорічно </a:t>
            </a:r>
            <a:r>
              <a:rPr sz="1600" spc="-10" dirty="0">
                <a:latin typeface="Calibri"/>
                <a:cs typeface="Calibri"/>
              </a:rPr>
              <a:t>публікує </a:t>
            </a:r>
            <a:r>
              <a:rPr sz="1600" spc="-5" dirty="0">
                <a:latin typeface="Calibri"/>
                <a:cs typeface="Calibri"/>
              </a:rPr>
              <a:t>інформацію </a:t>
            </a:r>
            <a:r>
              <a:rPr sz="1600" dirty="0">
                <a:latin typeface="Calibri"/>
                <a:cs typeface="Calibri"/>
              </a:rPr>
              <a:t>про </a:t>
            </a:r>
            <a:r>
              <a:rPr sz="1600" spc="-5" dirty="0">
                <a:latin typeface="Calibri"/>
                <a:cs typeface="Calibri"/>
              </a:rPr>
              <a:t>проблематику наукових </a:t>
            </a:r>
            <a:r>
              <a:rPr sz="1600" spc="-10" dirty="0">
                <a:latin typeface="Calibri"/>
                <a:cs typeface="Calibri"/>
              </a:rPr>
              <a:t>робіт, </a:t>
            </a:r>
            <a:r>
              <a:rPr sz="1600" spc="-5" dirty="0">
                <a:latin typeface="Calibri"/>
                <a:cs typeface="Calibri"/>
              </a:rPr>
              <a:t>які можуть бути прийняті до захисту </a:t>
            </a:r>
            <a:r>
              <a:rPr sz="1600" dirty="0">
                <a:latin typeface="Calibri"/>
                <a:cs typeface="Calibri"/>
              </a:rPr>
              <a:t>у відповідній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раді)</a:t>
            </a:r>
          </a:p>
          <a:p>
            <a:pPr marL="698500" marR="55880" lvl="1" indent="-228600" algn="just">
              <a:lnSpc>
                <a:spcPct val="120000"/>
              </a:lnSpc>
              <a:spcBef>
                <a:spcPts val="6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600" spc="-5" dirty="0">
                <a:latin typeface="Calibri"/>
                <a:cs typeface="Calibri"/>
              </a:rPr>
              <a:t>Склад обирається за </a:t>
            </a:r>
            <a:r>
              <a:rPr sz="1600" spc="-10" dirty="0">
                <a:latin typeface="Calibri"/>
                <a:cs typeface="Calibri"/>
              </a:rPr>
              <a:t>конкурсом </a:t>
            </a:r>
            <a:r>
              <a:rPr sz="1600" dirty="0">
                <a:latin typeface="Calibri"/>
                <a:cs typeface="Calibri"/>
              </a:rPr>
              <a:t>на 5 </a:t>
            </a:r>
            <a:r>
              <a:rPr sz="1600" spc="-5" dirty="0">
                <a:latin typeface="Calibri"/>
                <a:cs typeface="Calibri"/>
              </a:rPr>
              <a:t>років. Не менше </a:t>
            </a:r>
            <a:r>
              <a:rPr sz="1600" spc="-10" dirty="0">
                <a:latin typeface="Calibri"/>
                <a:cs typeface="Calibri"/>
              </a:rPr>
              <a:t>третини </a:t>
            </a:r>
            <a:r>
              <a:rPr sz="1600" dirty="0">
                <a:latin typeface="Calibri"/>
                <a:cs typeface="Calibri"/>
              </a:rPr>
              <a:t>і не </a:t>
            </a:r>
            <a:r>
              <a:rPr sz="1600" spc="-5" dirty="0">
                <a:latin typeface="Calibri"/>
                <a:cs typeface="Calibri"/>
              </a:rPr>
              <a:t>більше </a:t>
            </a:r>
            <a:r>
              <a:rPr sz="1600" spc="-10" dirty="0">
                <a:latin typeface="Calibri"/>
                <a:cs typeface="Calibri"/>
              </a:rPr>
              <a:t>половини </a:t>
            </a:r>
            <a:r>
              <a:rPr sz="1600" spc="-5" dirty="0">
                <a:latin typeface="Calibri"/>
                <a:cs typeface="Calibri"/>
              </a:rPr>
              <a:t>членів ради </a:t>
            </a:r>
            <a:r>
              <a:rPr sz="1600" spc="-10" dirty="0">
                <a:latin typeface="Calibri"/>
                <a:cs typeface="Calibri"/>
              </a:rPr>
              <a:t>обираються </a:t>
            </a:r>
            <a:r>
              <a:rPr sz="1600" spc="-5" dirty="0">
                <a:latin typeface="Calibri"/>
                <a:cs typeface="Calibri"/>
              </a:rPr>
              <a:t>із  числа працівників </a:t>
            </a:r>
            <a:r>
              <a:rPr sz="1600" dirty="0">
                <a:latin typeface="Calibri"/>
                <a:cs typeface="Calibri"/>
              </a:rPr>
              <a:t>ВНЗ </a:t>
            </a:r>
            <a:r>
              <a:rPr sz="1600" spc="-10" dirty="0">
                <a:latin typeface="Calibri"/>
                <a:cs typeface="Calibri"/>
              </a:rPr>
              <a:t>(установи), </a:t>
            </a:r>
            <a:r>
              <a:rPr sz="1600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якому </a:t>
            </a:r>
            <a:r>
              <a:rPr sz="1600" dirty="0">
                <a:latin typeface="Calibri"/>
                <a:cs typeface="Calibri"/>
              </a:rPr>
              <a:t>сформована </a:t>
            </a:r>
            <a:r>
              <a:rPr sz="1600" spc="-5" dirty="0">
                <a:latin typeface="Calibri"/>
                <a:cs typeface="Calibri"/>
              </a:rPr>
              <a:t>рада </a:t>
            </a:r>
            <a:r>
              <a:rPr sz="1600" dirty="0">
                <a:latin typeface="Calibri"/>
                <a:cs typeface="Calibri"/>
              </a:rPr>
              <a:t>– </a:t>
            </a:r>
            <a:r>
              <a:rPr sz="1600" spc="-5" dirty="0">
                <a:latin typeface="Calibri"/>
                <a:cs typeface="Calibri"/>
              </a:rPr>
              <a:t>решта </a:t>
            </a:r>
            <a:r>
              <a:rPr sz="1600" dirty="0">
                <a:latin typeface="Calibri"/>
                <a:cs typeface="Calibri"/>
              </a:rPr>
              <a:t>з </a:t>
            </a:r>
            <a:r>
              <a:rPr sz="1600" spc="-5" dirty="0">
                <a:latin typeface="Calibri"/>
                <a:cs typeface="Calibri"/>
              </a:rPr>
              <a:t>інших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закладів</a:t>
            </a:r>
            <a:endParaRPr sz="1600" dirty="0">
              <a:latin typeface="Calibri"/>
              <a:cs typeface="Calibri"/>
            </a:endParaRPr>
          </a:p>
          <a:p>
            <a:pPr marL="698500" marR="31750" lvl="1" indent="-228600" algn="just">
              <a:lnSpc>
                <a:spcPct val="1200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600" spc="-15" dirty="0">
                <a:latin typeface="Calibri"/>
                <a:cs typeface="Calibri"/>
              </a:rPr>
              <a:t>Кожен </a:t>
            </a:r>
            <a:r>
              <a:rPr sz="1600" dirty="0">
                <a:latin typeface="Calibri"/>
                <a:cs typeface="Calibri"/>
              </a:rPr>
              <a:t>член </a:t>
            </a:r>
            <a:r>
              <a:rPr sz="1600" spc="-5" dirty="0">
                <a:latin typeface="Calibri"/>
                <a:cs typeface="Calibri"/>
              </a:rPr>
              <a:t>ради має бути </a:t>
            </a:r>
            <a:r>
              <a:rPr sz="1600" spc="-10" dirty="0">
                <a:latin typeface="Calibri"/>
                <a:cs typeface="Calibri"/>
              </a:rPr>
              <a:t>автором (</a:t>
            </a:r>
            <a:r>
              <a:rPr sz="1600" spc="-10" dirty="0" err="1" smtClean="0">
                <a:latin typeface="Calibri"/>
                <a:cs typeface="Calibri"/>
              </a:rPr>
              <a:t>співавтором</a:t>
            </a:r>
            <a:r>
              <a:rPr sz="1600" spc="-10" dirty="0">
                <a:latin typeface="Calibri"/>
                <a:cs typeface="Calibri"/>
              </a:rPr>
              <a:t>) </a:t>
            </a:r>
            <a:r>
              <a:rPr sz="1600" dirty="0">
                <a:latin typeface="Calibri"/>
                <a:cs typeface="Calibri"/>
              </a:rPr>
              <a:t>не </a:t>
            </a:r>
            <a:r>
              <a:rPr sz="1600" spc="-5" dirty="0">
                <a:latin typeface="Calibri"/>
                <a:cs typeface="Calibri"/>
              </a:rPr>
              <a:t>менше </a:t>
            </a:r>
            <a:r>
              <a:rPr sz="1600" spc="-10" dirty="0">
                <a:latin typeface="Calibri"/>
                <a:cs typeface="Calibri"/>
              </a:rPr>
              <a:t>трьох статтей опублікованих впродовж останніх </a:t>
            </a:r>
            <a:r>
              <a:rPr sz="1600" dirty="0">
                <a:latin typeface="Calibri"/>
                <a:cs typeface="Calibri"/>
              </a:rPr>
              <a:t>5  </a:t>
            </a:r>
            <a:r>
              <a:rPr sz="1600" spc="-5" dirty="0">
                <a:latin typeface="Calibri"/>
                <a:cs typeface="Calibri"/>
              </a:rPr>
              <a:t>років </a:t>
            </a:r>
            <a:r>
              <a:rPr sz="1600" dirty="0">
                <a:latin typeface="Calibri"/>
                <a:cs typeface="Calibri"/>
              </a:rPr>
              <a:t>у </a:t>
            </a:r>
            <a:r>
              <a:rPr sz="1600" spc="-5" dirty="0">
                <a:latin typeface="Calibri"/>
                <a:cs typeface="Calibri"/>
              </a:rPr>
              <a:t>рецензованих </a:t>
            </a:r>
            <a:r>
              <a:rPr sz="1600" spc="-10" dirty="0">
                <a:latin typeface="Calibri"/>
                <a:cs typeface="Calibri"/>
              </a:rPr>
              <a:t>фахових </a:t>
            </a:r>
            <a:r>
              <a:rPr sz="1600" dirty="0">
                <a:latin typeface="Calibri"/>
                <a:cs typeface="Calibri"/>
              </a:rPr>
              <a:t>виданнях, </a:t>
            </a:r>
            <a:r>
              <a:rPr sz="1600" spc="-5" dirty="0">
                <a:latin typeface="Calibri"/>
                <a:cs typeface="Calibri"/>
              </a:rPr>
              <a:t>включених до </a:t>
            </a:r>
            <a:r>
              <a:rPr sz="1600" spc="-10" dirty="0">
                <a:latin typeface="Calibri"/>
                <a:cs typeface="Calibri"/>
              </a:rPr>
              <a:t>міжнародних наукометричних </a:t>
            </a:r>
            <a:r>
              <a:rPr sz="1600" dirty="0">
                <a:latin typeface="Calibri"/>
                <a:cs typeface="Calibri"/>
              </a:rPr>
              <a:t>баз </a:t>
            </a:r>
            <a:r>
              <a:rPr sz="1600" spc="-10" dirty="0">
                <a:latin typeface="Calibri"/>
                <a:cs typeface="Calibri"/>
              </a:rPr>
              <a:t>Scopus </a:t>
            </a:r>
            <a:r>
              <a:rPr sz="1600" spc="-5" dirty="0">
                <a:latin typeface="Calibri"/>
                <a:cs typeface="Calibri"/>
              </a:rPr>
              <a:t>або </a:t>
            </a:r>
            <a:r>
              <a:rPr sz="1600" spc="-25" dirty="0">
                <a:latin typeface="Calibri"/>
                <a:cs typeface="Calibri"/>
              </a:rPr>
              <a:t>Web </a:t>
            </a:r>
            <a:r>
              <a:rPr sz="1600" spc="-5" dirty="0">
                <a:latin typeface="Calibri"/>
                <a:cs typeface="Calibri"/>
              </a:rPr>
              <a:t>of  Science </a:t>
            </a:r>
            <a:r>
              <a:rPr sz="1600" spc="-15" dirty="0">
                <a:latin typeface="Calibri"/>
                <a:cs typeface="Calibri"/>
              </a:rPr>
              <a:t>Core </a:t>
            </a:r>
            <a:r>
              <a:rPr sz="1600" spc="-5" dirty="0">
                <a:latin typeface="Calibri"/>
                <a:cs typeface="Calibri"/>
              </a:rPr>
              <a:t>Collection, або автором </a:t>
            </a:r>
            <a:r>
              <a:rPr sz="1600" spc="-10" dirty="0">
                <a:latin typeface="Calibri"/>
                <a:cs typeface="Calibri"/>
              </a:rPr>
              <a:t>(співавтором) </a:t>
            </a:r>
            <a:r>
              <a:rPr sz="1600" dirty="0">
                <a:latin typeface="Calibri"/>
                <a:cs typeface="Calibri"/>
              </a:rPr>
              <a:t>не </a:t>
            </a:r>
            <a:r>
              <a:rPr sz="1600" spc="-5" dirty="0">
                <a:latin typeface="Calibri"/>
                <a:cs typeface="Calibri"/>
              </a:rPr>
              <a:t>менше </a:t>
            </a:r>
            <a:r>
              <a:rPr sz="1600" spc="-10" dirty="0">
                <a:latin typeface="Calibri"/>
                <a:cs typeface="Calibri"/>
              </a:rPr>
              <a:t>двох </a:t>
            </a:r>
            <a:r>
              <a:rPr sz="1600" spc="-5" dirty="0">
                <a:latin typeface="Calibri"/>
                <a:cs typeface="Calibri"/>
              </a:rPr>
              <a:t>таких статтей, </a:t>
            </a:r>
            <a:r>
              <a:rPr sz="1600" dirty="0">
                <a:latin typeface="Calibri"/>
                <a:cs typeface="Calibri"/>
              </a:rPr>
              <a:t>а </a:t>
            </a:r>
            <a:r>
              <a:rPr sz="1600" spc="-10" dirty="0" err="1">
                <a:latin typeface="Calibri"/>
                <a:cs typeface="Calibri"/>
              </a:rPr>
              <a:t>також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одноосібним</a:t>
            </a:r>
            <a:r>
              <a:rPr sz="1600" spc="-10" dirty="0" smtClean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автором наукової </a:t>
            </a:r>
            <a:r>
              <a:rPr sz="1600" spc="-5" dirty="0">
                <a:latin typeface="Calibri"/>
                <a:cs typeface="Calibri"/>
              </a:rPr>
              <a:t>монографії, </a:t>
            </a:r>
            <a:r>
              <a:rPr sz="1600" spc="-10" dirty="0" err="1" smtClean="0">
                <a:latin typeface="Calibri"/>
                <a:cs typeface="Calibri"/>
              </a:rPr>
              <a:t>опублікован</a:t>
            </a:r>
            <a:r>
              <a:rPr lang="uk-UA" sz="1600" spc="-10" dirty="0" err="1" smtClean="0">
                <a:latin typeface="Calibri"/>
                <a:cs typeface="Calibri"/>
              </a:rPr>
              <a:t>ої</a:t>
            </a:r>
            <a:r>
              <a:rPr sz="1600" spc="-10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впродовж останніх </a:t>
            </a:r>
            <a:r>
              <a:rPr sz="1600" dirty="0">
                <a:latin typeface="Calibri"/>
                <a:cs typeface="Calibri"/>
              </a:rPr>
              <a:t>5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років.</a:t>
            </a:r>
            <a:endParaRPr sz="1600" dirty="0">
              <a:latin typeface="Calibri"/>
              <a:cs typeface="Calibri"/>
            </a:endParaRPr>
          </a:p>
          <a:p>
            <a:pPr marL="698500" marR="275590" lvl="1" indent="-228600" algn="just">
              <a:lnSpc>
                <a:spcPct val="120100"/>
              </a:lnSpc>
              <a:spcBef>
                <a:spcPts val="59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600" dirty="0">
                <a:latin typeface="Calibri"/>
                <a:cs typeface="Calibri"/>
              </a:rPr>
              <a:t>У </a:t>
            </a:r>
            <a:r>
              <a:rPr sz="1600" spc="-5" dirty="0">
                <a:latin typeface="Calibri"/>
                <a:cs typeface="Calibri"/>
              </a:rPr>
              <a:t>разі відсутності </a:t>
            </a:r>
            <a:r>
              <a:rPr sz="1600" dirty="0">
                <a:latin typeface="Calibri"/>
                <a:cs typeface="Calibri"/>
              </a:rPr>
              <a:t>в </a:t>
            </a:r>
            <a:r>
              <a:rPr sz="1600" spc="-5" dirty="0">
                <a:latin typeface="Calibri"/>
                <a:cs typeface="Calibri"/>
              </a:rPr>
              <a:t>країні </a:t>
            </a:r>
            <a:r>
              <a:rPr sz="1600" spc="-10" dirty="0">
                <a:latin typeface="Calibri"/>
                <a:cs typeface="Calibri"/>
              </a:rPr>
              <a:t>докторів </a:t>
            </a:r>
            <a:r>
              <a:rPr sz="1600" spc="-5" dirty="0">
                <a:latin typeface="Calibri"/>
                <a:cs typeface="Calibri"/>
              </a:rPr>
              <a:t>наук </a:t>
            </a:r>
            <a:r>
              <a:rPr sz="1600" dirty="0">
                <a:latin typeface="Calibri"/>
                <a:cs typeface="Calibri"/>
              </a:rPr>
              <a:t>з </a:t>
            </a:r>
            <a:r>
              <a:rPr sz="1600" spc="-5" dirty="0">
                <a:latin typeface="Calibri"/>
                <a:cs typeface="Calibri"/>
              </a:rPr>
              <a:t>відповідною кваліфікацією, раду можна сформувати із </a:t>
            </a:r>
            <a:r>
              <a:rPr sz="1600" spc="-10" dirty="0">
                <a:latin typeface="Calibri"/>
                <a:cs typeface="Calibri"/>
              </a:rPr>
              <a:t>докторів  </a:t>
            </a:r>
            <a:r>
              <a:rPr sz="1600" spc="-5" dirty="0">
                <a:latin typeface="Calibri"/>
                <a:cs typeface="Calibri"/>
              </a:rPr>
              <a:t>філософії (кандидатів наук), </a:t>
            </a:r>
            <a:r>
              <a:rPr sz="1600" dirty="0">
                <a:latin typeface="Calibri"/>
                <a:cs typeface="Calibri"/>
              </a:rPr>
              <a:t>у </a:t>
            </a:r>
            <a:r>
              <a:rPr sz="1600" spc="-5" dirty="0">
                <a:latin typeface="Calibri"/>
                <a:cs typeface="Calibri"/>
              </a:rPr>
              <a:t>яких </a:t>
            </a:r>
            <a:r>
              <a:rPr sz="1600" dirty="0">
                <a:latin typeface="Calibri"/>
                <a:cs typeface="Calibri"/>
              </a:rPr>
              <a:t>є </a:t>
            </a:r>
            <a:r>
              <a:rPr sz="1600" spc="-5" dirty="0">
                <a:latin typeface="Calibri"/>
                <a:cs typeface="Calibri"/>
              </a:rPr>
              <a:t>відповідна кількість </a:t>
            </a:r>
            <a:r>
              <a:rPr sz="1600" spc="-10" dirty="0">
                <a:latin typeface="Calibri"/>
                <a:cs typeface="Calibri"/>
              </a:rPr>
              <a:t>публікацій </a:t>
            </a:r>
            <a:r>
              <a:rPr sz="1600" dirty="0">
                <a:latin typeface="Calibri"/>
                <a:cs typeface="Calibri"/>
              </a:rPr>
              <a:t>у </a:t>
            </a:r>
            <a:r>
              <a:rPr sz="1600" spc="-5" dirty="0">
                <a:latin typeface="Calibri"/>
                <a:cs typeface="Calibri"/>
              </a:rPr>
              <a:t>рецензованих </a:t>
            </a:r>
            <a:r>
              <a:rPr sz="1600" spc="-10" dirty="0">
                <a:latin typeface="Calibri"/>
                <a:cs typeface="Calibri"/>
              </a:rPr>
              <a:t>фахових </a:t>
            </a:r>
            <a:r>
              <a:rPr sz="1600" dirty="0">
                <a:latin typeface="Calibri"/>
                <a:cs typeface="Calibri"/>
              </a:rPr>
              <a:t>виданнях,  </a:t>
            </a:r>
            <a:r>
              <a:rPr sz="1600" spc="-5" dirty="0">
                <a:latin typeface="Calibri"/>
                <a:cs typeface="Calibri"/>
              </a:rPr>
              <a:t>включених до </a:t>
            </a:r>
            <a:r>
              <a:rPr sz="1600" spc="-10" dirty="0">
                <a:latin typeface="Calibri"/>
                <a:cs typeface="Calibri"/>
              </a:rPr>
              <a:t>міжнародних наукометричних </a:t>
            </a:r>
            <a:r>
              <a:rPr sz="1600" dirty="0">
                <a:latin typeface="Calibri"/>
                <a:cs typeface="Calibri"/>
              </a:rPr>
              <a:t>баз </a:t>
            </a:r>
            <a:r>
              <a:rPr sz="1600" spc="-10" dirty="0">
                <a:latin typeface="Calibri"/>
                <a:cs typeface="Calibri"/>
              </a:rPr>
              <a:t>Scopus </a:t>
            </a:r>
            <a:r>
              <a:rPr sz="1600" spc="-5" dirty="0">
                <a:latin typeface="Calibri"/>
                <a:cs typeface="Calibri"/>
              </a:rPr>
              <a:t>або </a:t>
            </a:r>
            <a:r>
              <a:rPr sz="1600" spc="-25" dirty="0">
                <a:latin typeface="Calibri"/>
                <a:cs typeface="Calibri"/>
              </a:rPr>
              <a:t>Web </a:t>
            </a:r>
            <a:r>
              <a:rPr sz="1600" spc="-5" dirty="0">
                <a:latin typeface="Calibri"/>
                <a:cs typeface="Calibri"/>
              </a:rPr>
              <a:t>of Science </a:t>
            </a:r>
            <a:r>
              <a:rPr sz="1600" spc="-10" dirty="0">
                <a:latin typeface="Calibri"/>
                <a:cs typeface="Calibri"/>
              </a:rPr>
              <a:t>Core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Colle</a:t>
            </a:r>
            <a:r>
              <a:rPr lang="en-US" sz="1600" dirty="0">
                <a:latin typeface="Calibri"/>
                <a:cs typeface="Calibri"/>
              </a:rPr>
              <a:t>ct</a:t>
            </a:r>
            <a:r>
              <a:rPr lang="en-US" sz="1600" spc="-10" dirty="0">
                <a:latin typeface="Calibri"/>
                <a:cs typeface="Calibri"/>
              </a:rPr>
              <a:t>i</a:t>
            </a:r>
            <a:r>
              <a:rPr lang="en-US" sz="1600" spc="-5" dirty="0">
                <a:latin typeface="Calibri"/>
                <a:cs typeface="Calibri"/>
              </a:rPr>
              <a:t>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2791" y="6306769"/>
            <a:ext cx="5232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317" cy="7708900"/>
          </a:xfrm>
        </p:spPr>
      </p:pic>
    </p:spTree>
    <p:extLst>
      <p:ext uri="{BB962C8B-B14F-4D97-AF65-F5344CB8AC3E}">
        <p14:creationId xmlns:p14="http://schemas.microsoft.com/office/powerpoint/2010/main" val="27361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dirty="0" smtClean="0"/>
              <a:t>Дякую за увагу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38739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10364451" cy="1339850"/>
          </a:xfrm>
        </p:spPr>
        <p:txBody>
          <a:bodyPr/>
          <a:lstStyle/>
          <a:p>
            <a:r>
              <a:rPr lang="uk-UA" dirty="0" smtClean="0"/>
              <a:t>Повноваження ВНЗ у підготовці докторів філософії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3400" y="2025650"/>
            <a:ext cx="10668000" cy="5169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Принцип автономії:</a:t>
            </a:r>
          </a:p>
          <a:p>
            <a:pPr algn="just"/>
            <a:r>
              <a:rPr lang="uk-UA" sz="2800" dirty="0" smtClean="0"/>
              <a:t>Розробка ліцензійних справ;</a:t>
            </a:r>
          </a:p>
          <a:p>
            <a:pPr algn="just"/>
            <a:r>
              <a:rPr lang="uk-UA" sz="2800" dirty="0" smtClean="0"/>
              <a:t>Вибір </a:t>
            </a:r>
            <a:r>
              <a:rPr lang="uk-UA" sz="2800" dirty="0"/>
              <a:t>навчальних дисциплін ВНЗ для підготовки аспірантів;</a:t>
            </a:r>
          </a:p>
          <a:p>
            <a:pPr algn="just"/>
            <a:r>
              <a:rPr lang="uk-UA" sz="2800" dirty="0" smtClean="0"/>
              <a:t>Зміни в ліцензійні справи вносяться через Вчену раду університету;</a:t>
            </a:r>
          </a:p>
          <a:p>
            <a:pPr algn="just"/>
            <a:r>
              <a:rPr lang="uk-UA" sz="2800" dirty="0" smtClean="0"/>
              <a:t>Формування навчальної і наукової складової ВНЗ (згідно ліцензійних справ).</a:t>
            </a:r>
          </a:p>
        </p:txBody>
      </p:sp>
    </p:spTree>
    <p:extLst>
      <p:ext uri="{BB962C8B-B14F-4D97-AF65-F5344CB8AC3E}">
        <p14:creationId xmlns:p14="http://schemas.microsoft.com/office/powerpoint/2010/main" val="3731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260349"/>
            <a:ext cx="10744199" cy="1143000"/>
          </a:xfrm>
        </p:spPr>
        <p:txBody>
          <a:bodyPr/>
          <a:lstStyle/>
          <a:p>
            <a:r>
              <a:rPr lang="uk-UA" dirty="0" smtClean="0"/>
              <a:t>Нормативно-Правова база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654050"/>
            <a:ext cx="10657328" cy="6705600"/>
          </a:xfrm>
        </p:spPr>
        <p:txBody>
          <a:bodyPr>
            <a:noAutofit/>
          </a:bodyPr>
          <a:lstStyle/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вищу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освіту»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наукову і науково-технічну діяльність»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підготовки здобувачів вищої освіти ступеня доктора філософії та доктора наук у вищих навчальних закладах (наукових установах), затверджений постановою Кабінету Міністрів України від 23 березня 2016 року № 261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підготовку науково-педагогічних і наукових кадрів, затверджене Постановою Кабінету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 України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1 березня 1999 р. № 309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спеціалізовану вчену раду, затверджене наказом Міністерства освіти і науки, молоді та спорту України від 14.09.2011 № 1059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присудження наукових ступенів, затверджений постановою Кабінету Міністрів України від 24 липня 2013 р. № 567 (зі змінами)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від 12.01.2017 р. № 40 "Про затвердження Вимог до оформлення дисертації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від 14.01.2016 № 13 "Про затвердження Порядку присвоєння вчених звань науковим і науково-педагогічним працівникам" (зі змінами)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від 17.10.2012 № 1111 "Про затвердження Порядку формування Переліку наукових фахових видань України"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від 17.10.2012 р. №1112 «Про опублікування результатів дисертацій на здобуття наукових ступенів доктора і кандидата наук»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наукових фахових видань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 фахові видання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Мережа спеціалізованих вчених рад в Україні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Установи, в яких функціонують спеціалізовані вчені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дисертацій</a:t>
            </a:r>
            <a:r>
              <a:rPr lang="uk-UA" sz="1200" dirty="0"/>
              <a:t/>
            </a:r>
            <a:br>
              <a:rPr lang="uk-UA" sz="1200" dirty="0"/>
            </a:b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5993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95261"/>
            <a:ext cx="10364451" cy="1025589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Нормативний строк підготовки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66800" y="1568450"/>
            <a:ext cx="10210800" cy="4941287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НОРМАТИВНИЙ СТРОК ПІДГОТОВКИ ДОКТОРІВ ФІЛОСОФІЇ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освітньо-наукової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30–60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ЄКТС,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0,5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–2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комплексом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7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577850"/>
            <a:ext cx="799846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dirty="0"/>
              <a:t>Якість програми </a:t>
            </a:r>
            <a:r>
              <a:rPr lang="uk-UA" dirty="0" smtClean="0"/>
              <a:t>підготовки </a:t>
            </a:r>
            <a:r>
              <a:rPr lang="en-US" dirty="0" smtClean="0"/>
              <a:t>PhD</a:t>
            </a:r>
            <a:r>
              <a:rPr lang="uk-UA" dirty="0" smtClean="0"/>
              <a:t>:</a:t>
            </a:r>
            <a:endParaRPr u="none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439416"/>
            <a:ext cx="9674861" cy="4987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151255" indent="-2286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Змістовність освітньої складової </a:t>
            </a:r>
          </a:p>
          <a:p>
            <a:pPr marL="241300" marR="1151255" indent="-2286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Філософія: курс філософії науки та навичок мислення;</a:t>
            </a:r>
          </a:p>
          <a:p>
            <a:pPr marL="241300" marR="1151255" indent="-2286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Англійська мова: підготовка до рівня В1 та В2;</a:t>
            </a:r>
          </a:p>
          <a:p>
            <a:pPr marL="241300" marR="1151255" indent="-2286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Достатність часу для підготовки дослідження;</a:t>
            </a:r>
          </a:p>
          <a:p>
            <a:pPr marL="241300" marR="1151255" indent="-2286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 з галуззю</a:t>
            </a:r>
            <a:r>
              <a:rPr sz="4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4050"/>
            <a:ext cx="10364451" cy="76200"/>
          </a:xfrm>
        </p:spPr>
        <p:txBody>
          <a:bodyPr>
            <a:noAutofit/>
          </a:bodyPr>
          <a:lstStyle/>
          <a:p>
            <a:r>
              <a:rPr lang="ru-RU" sz="1800" b="1" spc="-10" dirty="0" err="1" smtClean="0">
                <a:latin typeface="Times New Roman"/>
                <a:cs typeface="Times New Roman"/>
              </a:rPr>
              <a:t>Зміни</a:t>
            </a:r>
            <a:r>
              <a:rPr lang="ru-RU" sz="1800" b="1" spc="-10" dirty="0" smtClean="0">
                <a:latin typeface="Times New Roman"/>
                <a:cs typeface="Times New Roman"/>
              </a:rPr>
              <a:t>, </a:t>
            </a:r>
            <a:r>
              <a:rPr lang="ru-RU" sz="1800" b="1" spc="-10" dirty="0" err="1" smtClean="0">
                <a:latin typeface="Times New Roman"/>
                <a:cs typeface="Times New Roman"/>
              </a:rPr>
              <a:t>внесені</a:t>
            </a:r>
            <a:r>
              <a:rPr lang="ru-RU" sz="1800" b="1" spc="-10" dirty="0">
                <a:latin typeface="Times New Roman"/>
                <a:cs typeface="Times New Roman"/>
              </a:rPr>
              <a:t> </a:t>
            </a:r>
            <a:r>
              <a:rPr lang="ru-RU" sz="1800" b="1" spc="-10" dirty="0" smtClean="0">
                <a:latin typeface="Times New Roman"/>
                <a:cs typeface="Times New Roman"/>
              </a:rPr>
              <a:t>МОН до Порядку </a:t>
            </a:r>
            <a:r>
              <a:rPr lang="ru-RU" sz="1800" b="1" spc="-20" dirty="0" err="1">
                <a:latin typeface="Times New Roman"/>
                <a:cs typeface="Times New Roman"/>
              </a:rPr>
              <a:t>присудження</a:t>
            </a:r>
            <a:r>
              <a:rPr lang="ru-RU" sz="1800" b="1" spc="-20" dirty="0">
                <a:latin typeface="Times New Roman"/>
                <a:cs typeface="Times New Roman"/>
              </a:rPr>
              <a:t> </a:t>
            </a:r>
            <a:r>
              <a:rPr lang="ru-RU" sz="1800" b="1" spc="-20" dirty="0" err="1">
                <a:latin typeface="Times New Roman"/>
                <a:cs typeface="Times New Roman"/>
              </a:rPr>
              <a:t>наукових</a:t>
            </a:r>
            <a:r>
              <a:rPr lang="ru-RU" sz="1800" b="1" spc="-20" dirty="0">
                <a:latin typeface="Times New Roman"/>
                <a:cs typeface="Times New Roman"/>
              </a:rPr>
              <a:t> </a:t>
            </a:r>
            <a:r>
              <a:rPr lang="ru-RU" sz="1800" b="1" spc="-10" dirty="0" err="1">
                <a:latin typeface="Times New Roman"/>
                <a:cs typeface="Times New Roman"/>
              </a:rPr>
              <a:t>ступенів</a:t>
            </a:r>
            <a:r>
              <a:rPr lang="ru-RU" sz="1800" b="1" spc="-10" dirty="0"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latin typeface="Times New Roman"/>
                <a:cs typeface="Times New Roman"/>
              </a:rPr>
              <a:t>(2016</a:t>
            </a:r>
            <a:r>
              <a:rPr lang="ru-RU" sz="1800" b="1" spc="340" dirty="0">
                <a:latin typeface="Times New Roman"/>
                <a:cs typeface="Times New Roman"/>
              </a:rPr>
              <a:t> </a:t>
            </a:r>
            <a:r>
              <a:rPr lang="ru-RU" sz="1800" b="1" spc="-10" dirty="0" err="1">
                <a:latin typeface="Times New Roman"/>
                <a:cs typeface="Times New Roman"/>
              </a:rPr>
              <a:t>рік</a:t>
            </a:r>
            <a:r>
              <a:rPr lang="ru-RU" sz="1800" b="1" spc="-10" dirty="0">
                <a:latin typeface="Times New Roman"/>
                <a:cs typeface="Times New Roman"/>
              </a:rPr>
              <a:t>)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1000" y="806450"/>
            <a:ext cx="11201400" cy="7401379"/>
          </a:xfrm>
        </p:spPr>
        <p:txBody>
          <a:bodyPr>
            <a:normAutofit/>
          </a:bodyPr>
          <a:lstStyle/>
          <a:p>
            <a:pPr marL="12700" indent="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ru-RU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ru-RU" sz="14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ru-RU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вищу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Здійснено перерозподіл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 </a:t>
            </a:r>
            <a:r>
              <a:rPr lang="uk-UA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</a:t>
            </a:r>
            <a:r>
              <a:rPr lang="uk-UA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присудження  </a:t>
            </a:r>
            <a:r>
              <a:rPr lang="uk-UA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</a:t>
            </a:r>
            <a:r>
              <a:rPr lang="uk-UA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вчені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uk-UA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присуджують </a:t>
            </a:r>
            <a:r>
              <a:rPr lang="uk-UA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ступені, вищі  </a:t>
            </a:r>
            <a:r>
              <a:rPr lang="uk-UA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</a:t>
            </a:r>
            <a:r>
              <a:rPr lang="uk-UA" sz="1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дипломи,</a:t>
            </a:r>
            <a:r>
              <a:rPr lang="uk-UA"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якості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  <a:r>
              <a:rPr lang="uk-UA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акредитує спеціалізовані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uk-UA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 </a:t>
            </a:r>
            <a:r>
              <a:rPr lang="uk-UA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діяльність.</a:t>
            </a:r>
          </a:p>
          <a:p>
            <a:pPr marL="12700" indent="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uk-UA" sz="1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Запроваджено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 затвердження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спеціалізованої </a:t>
            </a:r>
            <a:r>
              <a:rPr lang="uk-UA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вченої</a:t>
            </a:r>
            <a:r>
              <a:rPr lang="uk-UA"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uk-UA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вищим </a:t>
            </a:r>
            <a:r>
              <a:rPr lang="uk-UA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 </a:t>
            </a:r>
            <a:r>
              <a:rPr lang="uk-UA" sz="1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закладом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юридичною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особою.</a:t>
            </a:r>
          </a:p>
          <a:p>
            <a:pPr marL="12700" indent="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uk-UA" sz="1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Запроваджено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спеціалізованої </a:t>
            </a:r>
            <a:r>
              <a:rPr lang="uk-UA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вченої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 </a:t>
            </a:r>
            <a:r>
              <a:rPr lang="uk-UA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присудження </a:t>
            </a:r>
            <a:r>
              <a:rPr lang="uk-UA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 Національним агентством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якості 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 </a:t>
            </a:r>
            <a:r>
              <a:rPr lang="uk-UA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питань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етики </a:t>
            </a:r>
            <a:r>
              <a:rPr lang="uk-UA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Апеляційного</a:t>
            </a:r>
            <a:r>
              <a:rPr lang="uk-UA"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комітету.</a:t>
            </a:r>
          </a:p>
          <a:p>
            <a:pPr marL="12700" indent="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Змінено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 позбавлення </a:t>
            </a:r>
            <a:r>
              <a:rPr lang="uk-UA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 </a:t>
            </a:r>
            <a:r>
              <a:rPr lang="uk-UA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 </a:t>
            </a:r>
            <a:r>
              <a:rPr lang="uk-UA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видачі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 </a:t>
            </a:r>
            <a:r>
              <a:rPr lang="uk-UA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 </a:t>
            </a:r>
            <a:r>
              <a:rPr lang="uk-UA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недійсним на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  рішення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uk-UA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агентства.</a:t>
            </a:r>
          </a:p>
          <a:p>
            <a:pPr marL="12700" indent="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uk-UA" sz="1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Запропоновано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темою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дисертації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 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 </a:t>
            </a:r>
            <a:r>
              <a:rPr lang="uk-UA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 15,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 – до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трьох.  Для </a:t>
            </a:r>
            <a:r>
              <a:rPr lang="uk-UA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 </a:t>
            </a:r>
            <a:r>
              <a:rPr lang="uk-UA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 </a:t>
            </a:r>
            <a:r>
              <a:rPr lang="uk-UA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зараховуватимуться, </a:t>
            </a:r>
            <a:r>
              <a:rPr lang="uk-UA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 статті,  </a:t>
            </a:r>
            <a:r>
              <a:rPr lang="uk-UA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матеріалах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</a:t>
            </a:r>
            <a:r>
              <a:rPr lang="uk-UA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конференцій, </a:t>
            </a:r>
            <a:r>
              <a:rPr lang="uk-UA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конгресів,</a:t>
            </a:r>
            <a:r>
              <a:rPr lang="uk-UA"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симпозіумів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проведених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державах</a:t>
            </a:r>
            <a:r>
              <a:rPr lang="ru-RU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400" spc="-5" dirty="0">
                <a:latin typeface="Times New Roman"/>
                <a:cs typeface="Times New Roman"/>
              </a:rPr>
              <a:t> Відмінено </a:t>
            </a:r>
            <a:r>
              <a:rPr lang="uk-UA" sz="1400" spc="-15" dirty="0">
                <a:latin typeface="Times New Roman"/>
                <a:cs typeface="Times New Roman"/>
              </a:rPr>
              <a:t>підготовку </a:t>
            </a:r>
            <a:r>
              <a:rPr lang="uk-UA" sz="1400" spc="-25" dirty="0">
                <a:latin typeface="Times New Roman"/>
                <a:cs typeface="Times New Roman"/>
              </a:rPr>
              <a:t>автореферату, </a:t>
            </a:r>
            <a:r>
              <a:rPr lang="uk-UA" sz="1400" dirty="0">
                <a:latin typeface="Times New Roman"/>
                <a:cs typeface="Times New Roman"/>
              </a:rPr>
              <a:t>крім дисертації, </a:t>
            </a:r>
            <a:r>
              <a:rPr lang="uk-UA" sz="1400" spc="-10" dirty="0">
                <a:latin typeface="Times New Roman"/>
                <a:cs typeface="Times New Roman"/>
              </a:rPr>
              <a:t>поданої </a:t>
            </a:r>
            <a:r>
              <a:rPr lang="uk-UA" sz="1400" spc="-5" dirty="0">
                <a:latin typeface="Times New Roman"/>
                <a:cs typeface="Times New Roman"/>
              </a:rPr>
              <a:t>на </a:t>
            </a:r>
            <a:r>
              <a:rPr lang="uk-UA" sz="1400" spc="-15" dirty="0">
                <a:latin typeface="Times New Roman"/>
                <a:cs typeface="Times New Roman"/>
              </a:rPr>
              <a:t>здобуття  </a:t>
            </a:r>
            <a:r>
              <a:rPr lang="uk-UA" sz="1400" spc="-25" dirty="0">
                <a:latin typeface="Times New Roman"/>
                <a:cs typeface="Times New Roman"/>
              </a:rPr>
              <a:t>наукового </a:t>
            </a:r>
            <a:r>
              <a:rPr lang="uk-UA" sz="1400" spc="-5" dirty="0">
                <a:latin typeface="Times New Roman"/>
                <a:cs typeface="Times New Roman"/>
              </a:rPr>
              <a:t>ступеня </a:t>
            </a:r>
            <a:r>
              <a:rPr lang="uk-UA" sz="1400" spc="-10" dirty="0">
                <a:latin typeface="Times New Roman"/>
                <a:cs typeface="Times New Roman"/>
              </a:rPr>
              <a:t>доктора </a:t>
            </a:r>
            <a:r>
              <a:rPr lang="uk-UA" sz="1400" spc="-20" dirty="0">
                <a:latin typeface="Times New Roman"/>
                <a:cs typeface="Times New Roman"/>
              </a:rPr>
              <a:t>наук </a:t>
            </a:r>
            <a:r>
              <a:rPr lang="uk-UA" sz="1400" dirty="0">
                <a:latin typeface="Times New Roman"/>
                <a:cs typeface="Times New Roman"/>
              </a:rPr>
              <a:t>у </a:t>
            </a:r>
            <a:r>
              <a:rPr lang="uk-UA" sz="1400" spc="-15" dirty="0">
                <a:latin typeface="Times New Roman"/>
                <a:cs typeface="Times New Roman"/>
              </a:rPr>
              <a:t>вигляді опублікованої</a:t>
            </a:r>
            <a:r>
              <a:rPr lang="uk-UA" sz="1400" spc="-25" dirty="0">
                <a:latin typeface="Times New Roman"/>
                <a:cs typeface="Times New Roman"/>
              </a:rPr>
              <a:t> </a:t>
            </a:r>
            <a:r>
              <a:rPr lang="uk-UA" sz="1400" spc="-5" dirty="0" smtClean="0">
                <a:latin typeface="Times New Roman"/>
                <a:cs typeface="Times New Roman"/>
              </a:rPr>
              <a:t>монографії.</a:t>
            </a:r>
            <a:endParaRPr lang="uk-UA" sz="1400" dirty="0" smtClean="0">
              <a:latin typeface="Times New Roman"/>
              <a:cs typeface="Times New Roman"/>
            </a:endParaRPr>
          </a:p>
          <a:p>
            <a:pPr marL="12700" indent="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uk-UA" sz="1400" spc="-25" dirty="0" smtClean="0">
                <a:latin typeface="Times New Roman"/>
                <a:cs typeface="Times New Roman"/>
              </a:rPr>
              <a:t>Упорядковано </a:t>
            </a:r>
            <a:r>
              <a:rPr lang="uk-UA" sz="1400" dirty="0">
                <a:latin typeface="Times New Roman"/>
                <a:cs typeface="Times New Roman"/>
              </a:rPr>
              <a:t>у бік </a:t>
            </a:r>
            <a:r>
              <a:rPr lang="uk-UA" sz="1400" spc="-5" dirty="0">
                <a:latin typeface="Times New Roman"/>
                <a:cs typeface="Times New Roman"/>
              </a:rPr>
              <a:t>зменшення перелік документів, </a:t>
            </a:r>
            <a:r>
              <a:rPr lang="uk-UA" sz="1400" dirty="0">
                <a:latin typeface="Times New Roman"/>
                <a:cs typeface="Times New Roman"/>
              </a:rPr>
              <a:t>які </a:t>
            </a:r>
            <a:r>
              <a:rPr lang="uk-UA" sz="1400" spc="-25" dirty="0">
                <a:latin typeface="Times New Roman"/>
                <a:cs typeface="Times New Roman"/>
              </a:rPr>
              <a:t>здобувач </a:t>
            </a:r>
            <a:r>
              <a:rPr lang="uk-UA" sz="1400" spc="-30" dirty="0" smtClean="0">
                <a:latin typeface="Times New Roman"/>
                <a:cs typeface="Times New Roman"/>
              </a:rPr>
              <a:t>наукового</a:t>
            </a:r>
            <a:r>
              <a:rPr lang="uk-UA" sz="1400" dirty="0" smtClean="0">
                <a:latin typeface="Times New Roman"/>
                <a:cs typeface="Times New Roman"/>
              </a:rPr>
              <a:t> </a:t>
            </a:r>
            <a:r>
              <a:rPr lang="uk-UA" sz="1400" spc="-5" dirty="0" smtClean="0">
                <a:latin typeface="Times New Roman"/>
                <a:cs typeface="Times New Roman"/>
              </a:rPr>
              <a:t>ступеня </a:t>
            </a:r>
            <a:r>
              <a:rPr lang="uk-UA" sz="1400" spc="-15" dirty="0">
                <a:latin typeface="Times New Roman"/>
                <a:cs typeface="Times New Roman"/>
              </a:rPr>
              <a:t>подає </a:t>
            </a:r>
            <a:r>
              <a:rPr lang="uk-UA" sz="1400" dirty="0">
                <a:latin typeface="Times New Roman"/>
                <a:cs typeface="Times New Roman"/>
              </a:rPr>
              <a:t>до </a:t>
            </a:r>
            <a:r>
              <a:rPr lang="uk-UA" sz="1400" spc="-5" dirty="0">
                <a:latin typeface="Times New Roman"/>
                <a:cs typeface="Times New Roman"/>
              </a:rPr>
              <a:t>спеціалізованої </a:t>
            </a:r>
            <a:r>
              <a:rPr lang="uk-UA" sz="1400" spc="-15" dirty="0">
                <a:latin typeface="Times New Roman"/>
                <a:cs typeface="Times New Roman"/>
              </a:rPr>
              <a:t>вченої</a:t>
            </a:r>
            <a:r>
              <a:rPr lang="uk-UA" sz="1400" spc="-30" dirty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ради.</a:t>
            </a:r>
          </a:p>
          <a:p>
            <a:pPr marL="12700" indent="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uk-UA" sz="1400" spc="-5" dirty="0" smtClean="0">
                <a:latin typeface="Times New Roman"/>
                <a:cs typeface="Times New Roman"/>
              </a:rPr>
              <a:t>Відновлено </a:t>
            </a:r>
            <a:r>
              <a:rPr lang="uk-UA" sz="1400" spc="-15" dirty="0">
                <a:latin typeface="Times New Roman"/>
                <a:cs typeface="Times New Roman"/>
              </a:rPr>
              <a:t>правову </a:t>
            </a:r>
            <a:r>
              <a:rPr lang="uk-UA" sz="1400" spc="-10" dirty="0">
                <a:latin typeface="Times New Roman"/>
                <a:cs typeface="Times New Roman"/>
              </a:rPr>
              <a:t>норму </a:t>
            </a:r>
            <a:r>
              <a:rPr lang="uk-UA" sz="1400" spc="-15" dirty="0">
                <a:latin typeface="Times New Roman"/>
                <a:cs typeface="Times New Roman"/>
              </a:rPr>
              <a:t>щодо </a:t>
            </a:r>
            <a:r>
              <a:rPr lang="uk-UA" sz="1400" spc="-10" dirty="0">
                <a:latin typeface="Times New Roman"/>
                <a:cs typeface="Times New Roman"/>
              </a:rPr>
              <a:t>захисту </a:t>
            </a:r>
            <a:r>
              <a:rPr lang="uk-UA" sz="1400" spc="-15" dirty="0">
                <a:latin typeface="Times New Roman"/>
                <a:cs typeface="Times New Roman"/>
              </a:rPr>
              <a:t>докторської </a:t>
            </a:r>
            <a:r>
              <a:rPr lang="uk-UA" sz="1400" dirty="0">
                <a:latin typeface="Times New Roman"/>
                <a:cs typeface="Times New Roman"/>
              </a:rPr>
              <a:t>дисертації у </a:t>
            </a:r>
            <a:r>
              <a:rPr lang="uk-UA" sz="1400" spc="-15" dirty="0">
                <a:latin typeface="Times New Roman"/>
                <a:cs typeface="Times New Roman"/>
              </a:rPr>
              <a:t>вигляді  </a:t>
            </a:r>
            <a:r>
              <a:rPr lang="uk-UA" sz="1400" spc="-25" dirty="0">
                <a:latin typeface="Times New Roman"/>
                <a:cs typeface="Times New Roman"/>
              </a:rPr>
              <a:t>наукової </a:t>
            </a:r>
            <a:r>
              <a:rPr lang="uk-UA" sz="1400" dirty="0">
                <a:latin typeface="Times New Roman"/>
                <a:cs typeface="Times New Roman"/>
              </a:rPr>
              <a:t>доповіді </a:t>
            </a:r>
            <a:r>
              <a:rPr lang="uk-UA" sz="1400" spc="-5" dirty="0">
                <a:latin typeface="Times New Roman"/>
                <a:cs typeface="Times New Roman"/>
              </a:rPr>
              <a:t>за сукупністю статей, </a:t>
            </a:r>
            <a:r>
              <a:rPr lang="uk-UA" sz="1400" dirty="0">
                <a:latin typeface="Times New Roman"/>
                <a:cs typeface="Times New Roman"/>
              </a:rPr>
              <a:t>що існувала в </a:t>
            </a:r>
            <a:r>
              <a:rPr lang="uk-UA" sz="1400" spc="-25" dirty="0">
                <a:latin typeface="Times New Roman"/>
                <a:cs typeface="Times New Roman"/>
              </a:rPr>
              <a:t>Україні </a:t>
            </a:r>
            <a:r>
              <a:rPr lang="uk-UA" sz="1400" dirty="0">
                <a:latin typeface="Times New Roman"/>
                <a:cs typeface="Times New Roman"/>
              </a:rPr>
              <a:t>до 1997 </a:t>
            </a:r>
            <a:r>
              <a:rPr lang="uk-UA" sz="1400" spc="-40" dirty="0">
                <a:latin typeface="Times New Roman"/>
                <a:cs typeface="Times New Roman"/>
              </a:rPr>
              <a:t>року, </a:t>
            </a:r>
            <a:r>
              <a:rPr lang="uk-UA" sz="1400" spc="5" dirty="0">
                <a:latin typeface="Times New Roman"/>
                <a:cs typeface="Times New Roman"/>
              </a:rPr>
              <a:t>та  </a:t>
            </a:r>
            <a:r>
              <a:rPr lang="uk-UA" sz="1400" spc="-5" dirty="0">
                <a:latin typeface="Times New Roman"/>
                <a:cs typeface="Times New Roman"/>
              </a:rPr>
              <a:t>встановлено </a:t>
            </a:r>
            <a:r>
              <a:rPr lang="uk-UA" sz="1400" spc="-5" dirty="0" smtClean="0">
                <a:latin typeface="Times New Roman"/>
                <a:cs typeface="Times New Roman"/>
              </a:rPr>
              <a:t>вимоги </a:t>
            </a:r>
            <a:r>
              <a:rPr lang="uk-UA" sz="1400" dirty="0">
                <a:latin typeface="Times New Roman"/>
                <a:cs typeface="Times New Roman"/>
              </a:rPr>
              <a:t>до </a:t>
            </a:r>
            <a:r>
              <a:rPr lang="uk-UA" sz="1400" spc="-25" dirty="0">
                <a:latin typeface="Times New Roman"/>
                <a:cs typeface="Times New Roman"/>
              </a:rPr>
              <a:t>наукової</a:t>
            </a:r>
            <a:r>
              <a:rPr lang="uk-UA" sz="1400" spc="-50" dirty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доповіді.</a:t>
            </a:r>
          </a:p>
          <a:p>
            <a:pPr marL="12700" indent="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uk-UA" sz="1400" spc="-5" dirty="0" smtClean="0">
                <a:latin typeface="Times New Roman"/>
                <a:cs typeface="Times New Roman"/>
              </a:rPr>
              <a:t>До </a:t>
            </a:r>
            <a:r>
              <a:rPr lang="uk-UA" sz="1400" spc="-5" dirty="0">
                <a:latin typeface="Times New Roman"/>
                <a:cs typeface="Times New Roman"/>
              </a:rPr>
              <a:t>повноважень </a:t>
            </a:r>
            <a:r>
              <a:rPr lang="uk-UA" sz="1400" spc="-20" dirty="0">
                <a:latin typeface="Times New Roman"/>
                <a:cs typeface="Times New Roman"/>
              </a:rPr>
              <a:t>комісії </a:t>
            </a:r>
            <a:r>
              <a:rPr lang="uk-UA" sz="1400" dirty="0">
                <a:latin typeface="Times New Roman"/>
                <a:cs typeface="Times New Roman"/>
              </a:rPr>
              <a:t>ради з </a:t>
            </a:r>
            <a:r>
              <a:rPr lang="uk-UA" sz="1400" spc="-10" dirty="0">
                <a:latin typeface="Times New Roman"/>
                <a:cs typeface="Times New Roman"/>
              </a:rPr>
              <a:t>попереднього </a:t>
            </a:r>
            <a:r>
              <a:rPr lang="uk-UA" sz="1400" spc="-15" dirty="0">
                <a:latin typeface="Times New Roman"/>
                <a:cs typeface="Times New Roman"/>
              </a:rPr>
              <a:t>розгляду </a:t>
            </a:r>
            <a:r>
              <a:rPr lang="uk-UA" sz="1400" spc="5" dirty="0">
                <a:latin typeface="Times New Roman"/>
                <a:cs typeface="Times New Roman"/>
              </a:rPr>
              <a:t>та </a:t>
            </a:r>
            <a:r>
              <a:rPr lang="uk-UA" sz="1400" spc="-5" dirty="0">
                <a:latin typeface="Times New Roman"/>
                <a:cs typeface="Times New Roman"/>
              </a:rPr>
              <a:t>офіційних опонентів  </a:t>
            </a:r>
            <a:r>
              <a:rPr lang="uk-UA" sz="1400" dirty="0">
                <a:latin typeface="Times New Roman"/>
                <a:cs typeface="Times New Roman"/>
              </a:rPr>
              <a:t>віднесено </a:t>
            </a:r>
            <a:r>
              <a:rPr lang="uk-UA" sz="1400" spc="-5" dirty="0">
                <a:latin typeface="Times New Roman"/>
                <a:cs typeface="Times New Roman"/>
              </a:rPr>
              <a:t>перевірку на відсутність (наявність) </a:t>
            </a:r>
            <a:r>
              <a:rPr lang="uk-UA" sz="1400" spc="-10" dirty="0">
                <a:latin typeface="Times New Roman"/>
                <a:cs typeface="Times New Roman"/>
              </a:rPr>
              <a:t>академічного</a:t>
            </a:r>
            <a:r>
              <a:rPr lang="uk-UA" sz="1400" spc="-60" dirty="0">
                <a:latin typeface="Times New Roman"/>
                <a:cs typeface="Times New Roman"/>
              </a:rPr>
              <a:t> </a:t>
            </a:r>
            <a:r>
              <a:rPr lang="uk-UA" sz="1400" spc="-30" dirty="0" smtClean="0">
                <a:latin typeface="Times New Roman"/>
                <a:cs typeface="Times New Roman"/>
              </a:rPr>
              <a:t>плагіату.</a:t>
            </a:r>
            <a:endParaRPr lang="uk-UA" sz="1400" dirty="0" smtClean="0">
              <a:latin typeface="Times New Roman"/>
              <a:cs typeface="Times New Roman"/>
            </a:endParaRPr>
          </a:p>
          <a:p>
            <a:pPr marL="12700" indent="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uk-UA" sz="1400" spc="-5" dirty="0" smtClean="0">
                <a:latin typeface="Times New Roman"/>
                <a:cs typeface="Times New Roman"/>
              </a:rPr>
              <a:t>Відображено </a:t>
            </a:r>
            <a:r>
              <a:rPr lang="uk-UA" sz="1400" spc="-10" dirty="0">
                <a:latin typeface="Times New Roman"/>
                <a:cs typeface="Times New Roman"/>
              </a:rPr>
              <a:t>можливість </a:t>
            </a:r>
            <a:r>
              <a:rPr lang="uk-UA" sz="1400" spc="-15" dirty="0">
                <a:latin typeface="Times New Roman"/>
                <a:cs typeface="Times New Roman"/>
              </a:rPr>
              <a:t>підготовки </a:t>
            </a:r>
            <a:r>
              <a:rPr lang="uk-UA" sz="1400" dirty="0">
                <a:latin typeface="Times New Roman"/>
                <a:cs typeface="Times New Roman"/>
              </a:rPr>
              <a:t>дисертації в </a:t>
            </a:r>
            <a:r>
              <a:rPr lang="uk-UA" sz="1400" spc="-5" dirty="0">
                <a:latin typeface="Times New Roman"/>
                <a:cs typeface="Times New Roman"/>
              </a:rPr>
              <a:t>рамках </a:t>
            </a:r>
            <a:r>
              <a:rPr lang="uk-UA" sz="1400" dirty="0">
                <a:latin typeface="Times New Roman"/>
                <a:cs typeface="Times New Roman"/>
              </a:rPr>
              <a:t>реалізації </a:t>
            </a:r>
            <a:r>
              <a:rPr lang="uk-UA" sz="1400" spc="-10" dirty="0">
                <a:latin typeface="Times New Roman"/>
                <a:cs typeface="Times New Roman"/>
              </a:rPr>
              <a:t>права </a:t>
            </a:r>
            <a:r>
              <a:rPr lang="uk-UA" sz="1400" spc="-5" dirty="0">
                <a:latin typeface="Times New Roman"/>
                <a:cs typeface="Times New Roman"/>
              </a:rPr>
              <a:t>на  академічну мобільність </a:t>
            </a:r>
            <a:r>
              <a:rPr lang="uk-UA" sz="1400" spc="5" dirty="0">
                <a:latin typeface="Times New Roman"/>
                <a:cs typeface="Times New Roman"/>
              </a:rPr>
              <a:t>та </a:t>
            </a:r>
            <a:r>
              <a:rPr lang="uk-UA" sz="1400" spc="-5" dirty="0">
                <a:latin typeface="Times New Roman"/>
                <a:cs typeface="Times New Roman"/>
              </a:rPr>
              <a:t>відповідно </a:t>
            </a:r>
            <a:r>
              <a:rPr lang="uk-UA" sz="1400" dirty="0">
                <a:latin typeface="Times New Roman"/>
                <a:cs typeface="Times New Roman"/>
              </a:rPr>
              <a:t>до </a:t>
            </a:r>
            <a:r>
              <a:rPr lang="uk-UA" sz="1400" spc="-15" dirty="0">
                <a:latin typeface="Times New Roman"/>
                <a:cs typeface="Times New Roman"/>
              </a:rPr>
              <a:t>угоди </a:t>
            </a:r>
            <a:r>
              <a:rPr lang="uk-UA" sz="1400" spc="-5" dirty="0">
                <a:latin typeface="Times New Roman"/>
                <a:cs typeface="Times New Roman"/>
              </a:rPr>
              <a:t>про </a:t>
            </a:r>
            <a:r>
              <a:rPr lang="uk-UA" sz="1400" spc="-10" dirty="0">
                <a:latin typeface="Times New Roman"/>
                <a:cs typeface="Times New Roman"/>
              </a:rPr>
              <a:t>подвійну </a:t>
            </a:r>
            <a:r>
              <a:rPr lang="uk-UA" sz="1400" spc="-5" dirty="0">
                <a:latin typeface="Times New Roman"/>
                <a:cs typeface="Times New Roman"/>
              </a:rPr>
              <a:t>аспірантуру </a:t>
            </a:r>
            <a:r>
              <a:rPr lang="uk-UA" sz="1400" dirty="0">
                <a:latin typeface="Times New Roman"/>
                <a:cs typeface="Times New Roman"/>
              </a:rPr>
              <a:t>з  </a:t>
            </a:r>
            <a:r>
              <a:rPr lang="uk-UA" sz="1400" spc="-5" dirty="0">
                <a:latin typeface="Times New Roman"/>
                <a:cs typeface="Times New Roman"/>
              </a:rPr>
              <a:t>проведенням </a:t>
            </a:r>
            <a:r>
              <a:rPr lang="uk-UA" sz="1400" spc="-10" dirty="0">
                <a:latin typeface="Times New Roman"/>
                <a:cs typeface="Times New Roman"/>
              </a:rPr>
              <a:t>спільного захисту </a:t>
            </a:r>
            <a:r>
              <a:rPr lang="uk-UA" sz="1400" spc="5" dirty="0">
                <a:latin typeface="Times New Roman"/>
                <a:cs typeface="Times New Roman"/>
              </a:rPr>
              <a:t>та </a:t>
            </a:r>
            <a:r>
              <a:rPr lang="uk-UA" sz="1400" spc="-15" dirty="0" err="1">
                <a:latin typeface="Times New Roman"/>
                <a:cs typeface="Times New Roman"/>
              </a:rPr>
              <a:t>видачею</a:t>
            </a:r>
            <a:r>
              <a:rPr lang="uk-UA" sz="1400" spc="-15" dirty="0">
                <a:latin typeface="Times New Roman"/>
                <a:cs typeface="Times New Roman"/>
              </a:rPr>
              <a:t> двох </a:t>
            </a:r>
            <a:r>
              <a:rPr lang="uk-UA" sz="1400" spc="-10" dirty="0">
                <a:latin typeface="Times New Roman"/>
                <a:cs typeface="Times New Roman"/>
              </a:rPr>
              <a:t>дипломів </a:t>
            </a:r>
            <a:r>
              <a:rPr lang="uk-UA" sz="1400" spc="-5" dirty="0">
                <a:latin typeface="Times New Roman"/>
                <a:cs typeface="Times New Roman"/>
              </a:rPr>
              <a:t>доктора </a:t>
            </a:r>
            <a:r>
              <a:rPr lang="uk-UA" sz="1400" dirty="0">
                <a:latin typeface="Times New Roman"/>
                <a:cs typeface="Times New Roman"/>
              </a:rPr>
              <a:t>філософії  </a:t>
            </a:r>
            <a:r>
              <a:rPr lang="uk-UA" sz="1400" spc="-5" dirty="0">
                <a:latin typeface="Times New Roman"/>
                <a:cs typeface="Times New Roman"/>
              </a:rPr>
              <a:t>відповідно </a:t>
            </a:r>
            <a:r>
              <a:rPr lang="uk-UA" sz="1400" dirty="0">
                <a:latin typeface="Times New Roman"/>
                <a:cs typeface="Times New Roman"/>
              </a:rPr>
              <a:t>до </a:t>
            </a:r>
            <a:r>
              <a:rPr lang="uk-UA" sz="1400" spc="-15" dirty="0">
                <a:latin typeface="Times New Roman"/>
                <a:cs typeface="Times New Roman"/>
              </a:rPr>
              <a:t>законодавства </a:t>
            </a:r>
            <a:r>
              <a:rPr lang="uk-UA" sz="1400" dirty="0">
                <a:latin typeface="Times New Roman"/>
                <a:cs typeface="Times New Roman"/>
              </a:rPr>
              <a:t>держав – </a:t>
            </a:r>
            <a:r>
              <a:rPr lang="uk-UA" sz="1400" spc="-5" dirty="0">
                <a:latin typeface="Times New Roman"/>
                <a:cs typeface="Times New Roman"/>
              </a:rPr>
              <a:t>сторін</a:t>
            </a:r>
            <a:r>
              <a:rPr lang="uk-UA" sz="1400" spc="-85" dirty="0">
                <a:latin typeface="Times New Roman"/>
                <a:cs typeface="Times New Roman"/>
              </a:rPr>
              <a:t> </a:t>
            </a:r>
            <a:r>
              <a:rPr lang="uk-UA" sz="1400" spc="-15" dirty="0" smtClean="0">
                <a:latin typeface="Times New Roman"/>
                <a:cs typeface="Times New Roman"/>
              </a:rPr>
              <a:t>угоди.</a:t>
            </a:r>
            <a:endParaRPr lang="uk-UA" sz="1400" dirty="0" smtClean="0">
              <a:latin typeface="Times New Roman"/>
              <a:cs typeface="Times New Roman"/>
            </a:endParaRPr>
          </a:p>
          <a:p>
            <a:pPr marL="12700" indent="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uk-UA" sz="1400" spc="-25" dirty="0" smtClean="0">
                <a:latin typeface="Times New Roman"/>
                <a:cs typeface="Times New Roman"/>
              </a:rPr>
              <a:t>Упорядковано </a:t>
            </a:r>
            <a:r>
              <a:rPr lang="uk-UA" sz="1400" spc="-10" dirty="0">
                <a:latin typeface="Times New Roman"/>
                <a:cs typeface="Times New Roman"/>
              </a:rPr>
              <a:t>процедуру </a:t>
            </a:r>
            <a:r>
              <a:rPr lang="uk-UA" sz="1400" spc="-15" dirty="0">
                <a:latin typeface="Times New Roman"/>
                <a:cs typeface="Times New Roman"/>
              </a:rPr>
              <a:t>видачі</a:t>
            </a:r>
            <a:r>
              <a:rPr lang="uk-UA" sz="1400" spc="-5" dirty="0">
                <a:latin typeface="Times New Roman"/>
                <a:cs typeface="Times New Roman"/>
              </a:rPr>
              <a:t> </a:t>
            </a:r>
            <a:r>
              <a:rPr lang="uk-UA" sz="1400" spc="-15" dirty="0" smtClean="0">
                <a:latin typeface="Times New Roman"/>
                <a:cs typeface="Times New Roman"/>
              </a:rPr>
              <a:t>дублікатів.</a:t>
            </a:r>
            <a:endParaRPr lang="uk-UA" sz="1400" dirty="0" smtClean="0">
              <a:latin typeface="Times New Roman"/>
              <a:cs typeface="Times New Roman"/>
            </a:endParaRPr>
          </a:p>
          <a:p>
            <a:pPr marL="12700" indent="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uk-UA" sz="1400" spc="-5" dirty="0" smtClean="0">
                <a:latin typeface="Times New Roman"/>
                <a:cs typeface="Times New Roman"/>
              </a:rPr>
              <a:t>До </a:t>
            </a:r>
            <a:r>
              <a:rPr lang="uk-UA" sz="1400" spc="-5" dirty="0">
                <a:latin typeface="Times New Roman"/>
                <a:cs typeface="Times New Roman"/>
              </a:rPr>
              <a:t>проекту </a:t>
            </a:r>
            <a:r>
              <a:rPr lang="uk-UA" sz="1400" spc="-10" dirty="0">
                <a:latin typeface="Times New Roman"/>
                <a:cs typeface="Times New Roman"/>
              </a:rPr>
              <a:t>включено норми, </a:t>
            </a:r>
            <a:r>
              <a:rPr lang="uk-UA" sz="1400" dirty="0">
                <a:latin typeface="Times New Roman"/>
                <a:cs typeface="Times New Roman"/>
              </a:rPr>
              <a:t>які </a:t>
            </a:r>
            <a:r>
              <a:rPr lang="uk-UA" sz="1400" spc="-5" dirty="0">
                <a:latin typeface="Times New Roman"/>
                <a:cs typeface="Times New Roman"/>
              </a:rPr>
              <a:t>відповідно </a:t>
            </a:r>
            <a:r>
              <a:rPr lang="uk-UA" sz="1400" dirty="0">
                <a:latin typeface="Times New Roman"/>
                <a:cs typeface="Times New Roman"/>
              </a:rPr>
              <a:t>до </a:t>
            </a:r>
            <a:r>
              <a:rPr lang="uk-UA" sz="1400" spc="-15" dirty="0">
                <a:latin typeface="Times New Roman"/>
                <a:cs typeface="Times New Roman"/>
              </a:rPr>
              <a:t>діючої </a:t>
            </a:r>
            <a:r>
              <a:rPr lang="uk-UA" sz="1400" spc="-5" dirty="0">
                <a:latin typeface="Times New Roman"/>
                <a:cs typeface="Times New Roman"/>
              </a:rPr>
              <a:t>редакції містяться </a:t>
            </a:r>
            <a:r>
              <a:rPr lang="uk-UA" sz="1400" dirty="0">
                <a:latin typeface="Times New Roman"/>
                <a:cs typeface="Times New Roman"/>
              </a:rPr>
              <a:t>у  </a:t>
            </a:r>
            <a:r>
              <a:rPr lang="uk-UA" sz="1400" spc="-10" dirty="0">
                <a:latin typeface="Times New Roman"/>
                <a:cs typeface="Times New Roman"/>
              </a:rPr>
              <a:t>відомчих нормативно-правових </a:t>
            </a:r>
            <a:r>
              <a:rPr lang="uk-UA" sz="1400" dirty="0">
                <a:latin typeface="Times New Roman"/>
                <a:cs typeface="Times New Roman"/>
              </a:rPr>
              <a:t>актах </a:t>
            </a:r>
            <a:r>
              <a:rPr lang="uk-UA" sz="1400" spc="-15" dirty="0">
                <a:latin typeface="Times New Roman"/>
                <a:cs typeface="Times New Roman"/>
              </a:rPr>
              <a:t>(розгляд </a:t>
            </a:r>
            <a:r>
              <a:rPr lang="uk-UA" sz="1400" dirty="0">
                <a:latin typeface="Times New Roman"/>
                <a:cs typeface="Times New Roman"/>
              </a:rPr>
              <a:t>дисертації</a:t>
            </a:r>
            <a:r>
              <a:rPr lang="uk-UA" sz="1400" spc="55" dirty="0">
                <a:latin typeface="Times New Roman"/>
                <a:cs typeface="Times New Roman"/>
              </a:rPr>
              <a:t> </a:t>
            </a:r>
            <a:r>
              <a:rPr lang="uk-UA" sz="1400" spc="-5" dirty="0" smtClean="0">
                <a:latin typeface="Times New Roman"/>
                <a:cs typeface="Times New Roman"/>
              </a:rPr>
              <a:t>спеціалізованою</a:t>
            </a:r>
            <a:r>
              <a:rPr lang="uk-UA" sz="1400" dirty="0" smtClean="0">
                <a:latin typeface="Times New Roman"/>
                <a:cs typeface="Times New Roman"/>
              </a:rPr>
              <a:t> </a:t>
            </a:r>
            <a:r>
              <a:rPr lang="uk-UA" sz="1400" spc="-15" dirty="0" smtClean="0">
                <a:latin typeface="Times New Roman"/>
                <a:cs typeface="Times New Roman"/>
              </a:rPr>
              <a:t>вченою </a:t>
            </a:r>
            <a:r>
              <a:rPr lang="uk-UA" sz="1400" dirty="0">
                <a:latin typeface="Times New Roman"/>
                <a:cs typeface="Times New Roman"/>
              </a:rPr>
              <a:t>радою, </a:t>
            </a:r>
            <a:r>
              <a:rPr lang="uk-UA" sz="1400" spc="-10" dirty="0">
                <a:latin typeface="Times New Roman"/>
                <a:cs typeface="Times New Roman"/>
              </a:rPr>
              <a:t>опублікування </a:t>
            </a:r>
            <a:r>
              <a:rPr lang="uk-UA" sz="1400" spc="-20" dirty="0">
                <a:latin typeface="Times New Roman"/>
                <a:cs typeface="Times New Roman"/>
              </a:rPr>
              <a:t>результатів </a:t>
            </a:r>
            <a:r>
              <a:rPr lang="uk-UA" sz="1400" dirty="0">
                <a:latin typeface="Times New Roman"/>
                <a:cs typeface="Times New Roman"/>
              </a:rPr>
              <a:t>дослідження, </a:t>
            </a:r>
            <a:r>
              <a:rPr lang="uk-UA" sz="1400" spc="-10" dirty="0">
                <a:latin typeface="Times New Roman"/>
                <a:cs typeface="Times New Roman"/>
              </a:rPr>
              <a:t>оприлюднення </a:t>
            </a:r>
            <a:r>
              <a:rPr lang="uk-UA" sz="1400" spc="-5" dirty="0">
                <a:latin typeface="Times New Roman"/>
                <a:cs typeface="Times New Roman"/>
              </a:rPr>
              <a:t>на</a:t>
            </a:r>
            <a:r>
              <a:rPr lang="uk-UA" sz="1400" spc="90" dirty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сайті, </a:t>
            </a:r>
            <a:r>
              <a:rPr lang="uk-UA" sz="1400" spc="-5" dirty="0" smtClean="0">
                <a:latin typeface="Times New Roman"/>
                <a:cs typeface="Times New Roman"/>
              </a:rPr>
              <a:t>процедура </a:t>
            </a:r>
            <a:r>
              <a:rPr lang="uk-UA" sz="1400" spc="-25" dirty="0">
                <a:latin typeface="Times New Roman"/>
                <a:cs typeface="Times New Roman"/>
              </a:rPr>
              <a:t>захисту,</a:t>
            </a:r>
            <a:r>
              <a:rPr lang="uk-UA" sz="1400" spc="-70" dirty="0">
                <a:latin typeface="Times New Roman"/>
                <a:cs typeface="Times New Roman"/>
              </a:rPr>
              <a:t> </a:t>
            </a:r>
            <a:r>
              <a:rPr lang="uk-UA" sz="1400" spc="-5" dirty="0">
                <a:latin typeface="Times New Roman"/>
                <a:cs typeface="Times New Roman"/>
              </a:rPr>
              <a:t>тощо).</a:t>
            </a:r>
            <a:endParaRPr lang="uk-UA" sz="1400" dirty="0">
              <a:latin typeface="Times New Roman"/>
              <a:cs typeface="Times New Roman"/>
            </a:endParaRPr>
          </a:p>
          <a:p>
            <a:pPr marL="12700" indent="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369570" indent="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endParaRPr lang="uk-UA" dirty="0"/>
          </a:p>
          <a:p>
            <a:pPr marL="355600" marR="5080">
              <a:lnSpc>
                <a:spcPct val="100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05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349250"/>
            <a:ext cx="3848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40" dirty="0">
                <a:solidFill>
                  <a:srgbClr val="000000"/>
                </a:solidFill>
              </a:rPr>
              <a:t>Порядок</a:t>
            </a:r>
            <a:r>
              <a:rPr u="none" spc="-160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захисту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1" y="1045845"/>
            <a:ext cx="10282554" cy="57066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Для доктора </a:t>
            </a:r>
            <a:r>
              <a:rPr sz="2200" spc="-5" dirty="0">
                <a:latin typeface="Calibri"/>
                <a:cs typeface="Calibri"/>
              </a:rPr>
              <a:t>наук – постійно </a:t>
            </a:r>
            <a:r>
              <a:rPr sz="2200" spc="-10" dirty="0">
                <a:latin typeface="Calibri"/>
                <a:cs typeface="Calibri"/>
              </a:rPr>
              <a:t>діюча рада </a:t>
            </a:r>
            <a:r>
              <a:rPr sz="2200" spc="-5" dirty="0" err="1">
                <a:latin typeface="Calibri"/>
                <a:cs typeface="Calibri"/>
              </a:rPr>
              <a:t>приймає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lang="uk-UA" sz="2200" spc="-5" dirty="0" smtClean="0">
                <a:latin typeface="Calibri"/>
                <a:cs typeface="Calibri"/>
              </a:rPr>
              <a:t>роботи до </a:t>
            </a:r>
            <a:r>
              <a:rPr sz="2200" spc="-10" dirty="0" err="1" smtClean="0">
                <a:latin typeface="Calibri"/>
                <a:cs typeface="Calibri"/>
              </a:rPr>
              <a:t>захист</a:t>
            </a:r>
            <a:r>
              <a:rPr lang="uk-UA" sz="2200" spc="-10" dirty="0" smtClean="0">
                <a:latin typeface="Calibri"/>
                <a:cs typeface="Calibri"/>
              </a:rPr>
              <a:t>у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за заявою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здобувача</a:t>
            </a:r>
            <a:endParaRPr sz="2200" dirty="0">
              <a:latin typeface="Calibri"/>
              <a:cs typeface="Calibri"/>
            </a:endParaRPr>
          </a:p>
          <a:p>
            <a:pPr marL="241300" marR="334645" indent="-2286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Для </a:t>
            </a:r>
            <a:r>
              <a:rPr sz="2200" spc="-10" dirty="0">
                <a:latin typeface="Calibri"/>
                <a:cs typeface="Calibri"/>
              </a:rPr>
              <a:t>захисту </a:t>
            </a:r>
            <a:r>
              <a:rPr sz="2200" spc="-15" dirty="0">
                <a:latin typeface="Calibri"/>
                <a:cs typeface="Calibri"/>
              </a:rPr>
              <a:t>доктора </a:t>
            </a:r>
            <a:r>
              <a:rPr sz="2200" spc="-10" dirty="0">
                <a:latin typeface="Calibri"/>
                <a:cs typeface="Calibri"/>
              </a:rPr>
              <a:t>філософії </a:t>
            </a:r>
            <a:r>
              <a:rPr sz="2200" spc="-5" dirty="0">
                <a:latin typeface="Calibri"/>
                <a:cs typeface="Calibri"/>
              </a:rPr>
              <a:t>Вчена рада </a:t>
            </a:r>
            <a:r>
              <a:rPr sz="2200" spc="-30" dirty="0">
                <a:latin typeface="Calibri"/>
                <a:cs typeface="Calibri"/>
              </a:rPr>
              <a:t>ВНЗ/НУ,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якому </a:t>
            </a:r>
            <a:r>
              <a:rPr sz="2200" spc="-20" dirty="0">
                <a:latin typeface="Calibri"/>
                <a:cs typeface="Calibri"/>
              </a:rPr>
              <a:t>проходила </a:t>
            </a:r>
            <a:r>
              <a:rPr sz="2200" spc="-15" dirty="0">
                <a:latin typeface="Calibri"/>
                <a:cs typeface="Calibri"/>
              </a:rPr>
              <a:t>підготовка  формує </a:t>
            </a:r>
            <a:r>
              <a:rPr sz="2200" spc="-5" dirty="0">
                <a:latin typeface="Calibri"/>
                <a:cs typeface="Calibri"/>
              </a:rPr>
              <a:t>разову спец. </a:t>
            </a:r>
            <a:r>
              <a:rPr sz="2200" spc="-15" dirty="0">
                <a:latin typeface="Calibri"/>
                <a:cs typeface="Calibri"/>
              </a:rPr>
              <a:t>раду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або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захист </a:t>
            </a:r>
            <a:r>
              <a:rPr sz="2200" spc="-20" dirty="0">
                <a:latin typeface="Calibri"/>
                <a:cs typeface="Calibri"/>
              </a:rPr>
              <a:t>проходить </a:t>
            </a:r>
            <a:r>
              <a:rPr sz="2200" spc="-5" dirty="0">
                <a:latin typeface="Calibri"/>
                <a:cs typeface="Calibri"/>
              </a:rPr>
              <a:t>в постійно </a:t>
            </a:r>
            <a:r>
              <a:rPr sz="2200" spc="-10" dirty="0">
                <a:latin typeface="Calibri"/>
                <a:cs typeface="Calibri"/>
              </a:rPr>
              <a:t>діючій раді </a:t>
            </a:r>
            <a:r>
              <a:rPr sz="2200" spc="-15" dirty="0">
                <a:latin typeface="Calibri"/>
                <a:cs typeface="Calibri"/>
              </a:rPr>
              <a:t>(якщо така  </a:t>
            </a:r>
            <a:r>
              <a:rPr sz="2200" spc="-10" dirty="0">
                <a:latin typeface="Calibri"/>
                <a:cs typeface="Calibri"/>
              </a:rPr>
              <a:t>існує </a:t>
            </a:r>
            <a:r>
              <a:rPr sz="2200" spc="-5" dirty="0">
                <a:latin typeface="Calibri"/>
                <a:cs typeface="Calibri"/>
              </a:rPr>
              <a:t>у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ВНЗ/НУ)</a:t>
            </a:r>
            <a:endParaRPr sz="2200" dirty="0">
              <a:latin typeface="Calibri"/>
              <a:cs typeface="Calibri"/>
            </a:endParaRPr>
          </a:p>
          <a:p>
            <a:pPr marL="698500" marR="506730" lvl="1" indent="-228600" algn="just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spc="-5" dirty="0">
                <a:latin typeface="Calibri"/>
                <a:cs typeface="Calibri"/>
              </a:rPr>
              <a:t>За </a:t>
            </a:r>
            <a:r>
              <a:rPr sz="1900" spc="-10" dirty="0">
                <a:latin typeface="Calibri"/>
                <a:cs typeface="Calibri"/>
              </a:rPr>
              <a:t>бажанням аспіранта або </a:t>
            </a:r>
            <a:r>
              <a:rPr sz="1900" spc="-5" dirty="0">
                <a:latin typeface="Calibri"/>
                <a:cs typeface="Calibri"/>
              </a:rPr>
              <a:t>у </a:t>
            </a:r>
            <a:r>
              <a:rPr sz="1900" spc="-10" dirty="0">
                <a:latin typeface="Calibri"/>
                <a:cs typeface="Calibri"/>
              </a:rPr>
              <a:t>відсутності акредитації освітньо-наукової </a:t>
            </a:r>
            <a:r>
              <a:rPr sz="1900" spc="-5" dirty="0">
                <a:latin typeface="Calibri"/>
                <a:cs typeface="Calibri"/>
              </a:rPr>
              <a:t>програми, </a:t>
            </a:r>
            <a:r>
              <a:rPr sz="1900" spc="-10" dirty="0">
                <a:latin typeface="Calibri"/>
                <a:cs typeface="Calibri"/>
              </a:rPr>
              <a:t>захист  </a:t>
            </a:r>
            <a:r>
              <a:rPr sz="1900" spc="-15" dirty="0">
                <a:latin typeface="Calibri"/>
                <a:cs typeface="Calibri"/>
              </a:rPr>
              <a:t>може </a:t>
            </a:r>
            <a:r>
              <a:rPr sz="1900" spc="-20" dirty="0">
                <a:latin typeface="Calibri"/>
                <a:cs typeface="Calibri"/>
              </a:rPr>
              <a:t>проходити </a:t>
            </a:r>
            <a:r>
              <a:rPr sz="1900" spc="-5" dirty="0">
                <a:latin typeface="Calibri"/>
                <a:cs typeface="Calibri"/>
              </a:rPr>
              <a:t>в </a:t>
            </a:r>
            <a:r>
              <a:rPr sz="1900" spc="-10" dirty="0">
                <a:latin typeface="Calibri"/>
                <a:cs typeface="Calibri"/>
              </a:rPr>
              <a:t>іншому </a:t>
            </a:r>
            <a:r>
              <a:rPr sz="1900" spc="-5" dirty="0">
                <a:latin typeface="Calibri"/>
                <a:cs typeface="Calibri"/>
              </a:rPr>
              <a:t>ВНЗ/НУ </a:t>
            </a:r>
            <a:r>
              <a:rPr sz="1900" spc="-10" dirty="0">
                <a:latin typeface="Calibri"/>
                <a:cs typeface="Calibri"/>
              </a:rPr>
              <a:t>де сформована постійно </a:t>
            </a:r>
            <a:r>
              <a:rPr sz="1900" spc="-5" dirty="0">
                <a:latin typeface="Calibri"/>
                <a:cs typeface="Calibri"/>
              </a:rPr>
              <a:t>діюча спец.</a:t>
            </a:r>
            <a:r>
              <a:rPr sz="1900" spc="2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рада</a:t>
            </a:r>
            <a:endParaRPr sz="1900" dirty="0">
              <a:latin typeface="Calibri"/>
              <a:cs typeface="Calibri"/>
            </a:endParaRPr>
          </a:p>
          <a:p>
            <a:pPr marL="698500" marR="5080" lvl="1" indent="-2286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Здобувач </a:t>
            </a:r>
            <a:r>
              <a:rPr sz="1900" spc="-15" dirty="0">
                <a:latin typeface="Calibri"/>
                <a:cs typeface="Calibri"/>
              </a:rPr>
              <a:t>наукового </a:t>
            </a:r>
            <a:r>
              <a:rPr sz="1900" spc="-5" dirty="0">
                <a:latin typeface="Calibri"/>
                <a:cs typeface="Calibri"/>
              </a:rPr>
              <a:t>ступеня </a:t>
            </a:r>
            <a:r>
              <a:rPr sz="1900" spc="-15" dirty="0">
                <a:latin typeface="Calibri"/>
                <a:cs typeface="Calibri"/>
              </a:rPr>
              <a:t>доктора </a:t>
            </a:r>
            <a:r>
              <a:rPr sz="1900" spc="-10" dirty="0">
                <a:latin typeface="Calibri"/>
                <a:cs typeface="Calibri"/>
              </a:rPr>
              <a:t>філософії </a:t>
            </a:r>
            <a:r>
              <a:rPr sz="1900" spc="-15" dirty="0">
                <a:latin typeface="Calibri"/>
                <a:cs typeface="Calibri"/>
              </a:rPr>
              <a:t>допускається </a:t>
            </a:r>
            <a:r>
              <a:rPr sz="1900" spc="-20" dirty="0">
                <a:latin typeface="Calibri"/>
                <a:cs typeface="Calibri"/>
              </a:rPr>
              <a:t>до </a:t>
            </a:r>
            <a:r>
              <a:rPr sz="1900" spc="-10" dirty="0">
                <a:latin typeface="Calibri"/>
                <a:cs typeface="Calibri"/>
              </a:rPr>
              <a:t>захисту лише </a:t>
            </a:r>
            <a:r>
              <a:rPr sz="1900" spc="-5" dirty="0">
                <a:latin typeface="Calibri"/>
                <a:cs typeface="Calibri"/>
              </a:rPr>
              <a:t>після </a:t>
            </a:r>
            <a:r>
              <a:rPr sz="1900" spc="-10" dirty="0">
                <a:latin typeface="Calibri"/>
                <a:cs typeface="Calibri"/>
              </a:rPr>
              <a:t>успішного  завершення освітньо-наукової </a:t>
            </a:r>
            <a:r>
              <a:rPr sz="1900" spc="-5" dirty="0">
                <a:latin typeface="Calibri"/>
                <a:cs typeface="Calibri"/>
              </a:rPr>
              <a:t>програми </a:t>
            </a:r>
            <a:r>
              <a:rPr sz="1900" spc="-10" dirty="0">
                <a:latin typeface="Calibri"/>
                <a:cs typeface="Calibri"/>
              </a:rPr>
              <a:t>аспірантури (вимога </a:t>
            </a:r>
            <a:r>
              <a:rPr sz="1900" spc="-5" dirty="0">
                <a:latin typeface="Calibri"/>
                <a:cs typeface="Calibri"/>
              </a:rPr>
              <a:t>ЗВО </a:t>
            </a:r>
            <a:r>
              <a:rPr sz="1900" spc="-30" dirty="0">
                <a:latin typeface="Calibri"/>
                <a:cs typeface="Calibri"/>
              </a:rPr>
              <a:t>ст. </a:t>
            </a:r>
            <a:r>
              <a:rPr sz="1900" spc="-5" dirty="0">
                <a:latin typeface="Calibri"/>
                <a:cs typeface="Calibri"/>
              </a:rPr>
              <a:t>5, ч.</a:t>
            </a:r>
            <a:r>
              <a:rPr sz="1900" spc="1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6)</a:t>
            </a:r>
            <a:endParaRPr sz="1900" dirty="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Захист </a:t>
            </a:r>
            <a:r>
              <a:rPr sz="2200" spc="-5" dirty="0">
                <a:latin typeface="Calibri"/>
                <a:cs typeface="Calibri"/>
              </a:rPr>
              <a:t>відбувається не раніше ніж за два </a:t>
            </a:r>
            <a:r>
              <a:rPr sz="2200" spc="-10" dirty="0">
                <a:latin typeface="Calibri"/>
                <a:cs typeface="Calibri"/>
              </a:rPr>
              <a:t>місяці, </a:t>
            </a:r>
            <a:r>
              <a:rPr sz="2200" spc="-5" dirty="0">
                <a:latin typeface="Calibri"/>
                <a:cs typeface="Calibri"/>
              </a:rPr>
              <a:t>і не </a:t>
            </a:r>
            <a:r>
              <a:rPr sz="2200" spc="-10" dirty="0">
                <a:latin typeface="Calibri"/>
                <a:cs typeface="Calibri"/>
              </a:rPr>
              <a:t>пізніше </a:t>
            </a:r>
            <a:r>
              <a:rPr sz="2200" spc="-5" dirty="0">
                <a:latin typeface="Calibri"/>
                <a:cs typeface="Calibri"/>
              </a:rPr>
              <a:t>ніж за 6 місяців з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дня</a:t>
            </a:r>
            <a:endParaRPr sz="2200" dirty="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подачі </a:t>
            </a:r>
            <a:r>
              <a:rPr sz="2200" spc="-5" dirty="0">
                <a:latin typeface="Calibri"/>
                <a:cs typeface="Calibri"/>
              </a:rPr>
              <a:t>дисертації (</a:t>
            </a:r>
            <a:r>
              <a:rPr sz="2200" spc="-5" dirty="0" err="1" smtClean="0">
                <a:latin typeface="Calibri"/>
                <a:cs typeface="Calibri"/>
              </a:rPr>
              <a:t>монографії</a:t>
            </a:r>
            <a:r>
              <a:rPr sz="2200" spc="-10" dirty="0" smtClean="0">
                <a:latin typeface="Calibri"/>
                <a:cs typeface="Calibri"/>
              </a:rPr>
              <a:t>)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15" dirty="0">
                <a:latin typeface="Calibri"/>
                <a:cs typeface="Calibri"/>
              </a:rPr>
              <a:t>захисту. </a:t>
            </a:r>
            <a:r>
              <a:rPr sz="2200" spc="-5" dirty="0">
                <a:latin typeface="Calibri"/>
                <a:cs typeface="Calibri"/>
              </a:rPr>
              <a:t>За </a:t>
            </a:r>
            <a:r>
              <a:rPr sz="2200" spc="-15" dirty="0">
                <a:latin typeface="Calibri"/>
                <a:cs typeface="Calibri"/>
              </a:rPr>
              <a:t>цей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час:</a:t>
            </a:r>
            <a:endParaRPr sz="2200" dirty="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spc="-45" dirty="0">
                <a:latin typeface="Calibri"/>
                <a:cs typeface="Calibri"/>
              </a:rPr>
              <a:t>Текст </a:t>
            </a:r>
            <a:r>
              <a:rPr sz="1900" spc="-10" dirty="0">
                <a:latin typeface="Calibri"/>
                <a:cs typeface="Calibri"/>
              </a:rPr>
              <a:t>дисертації (наукової </a:t>
            </a:r>
            <a:r>
              <a:rPr sz="1900" spc="-15" dirty="0">
                <a:latin typeface="Calibri"/>
                <a:cs typeface="Calibri"/>
              </a:rPr>
              <a:t>доповіді) </a:t>
            </a:r>
            <a:r>
              <a:rPr sz="1900" spc="-10" dirty="0">
                <a:latin typeface="Calibri"/>
                <a:cs typeface="Calibri"/>
              </a:rPr>
              <a:t>оприлюднюється на </a:t>
            </a:r>
            <a:r>
              <a:rPr sz="1900" spc="-5" dirty="0">
                <a:latin typeface="Calibri"/>
                <a:cs typeface="Calibri"/>
              </a:rPr>
              <a:t>сайті</a:t>
            </a:r>
            <a:r>
              <a:rPr sz="1900" spc="16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ВНЗ/НУ</a:t>
            </a:r>
            <a:endParaRPr sz="1900" dirty="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Особовий </a:t>
            </a:r>
            <a:r>
              <a:rPr sz="1900" spc="-5" dirty="0">
                <a:latin typeface="Calibri"/>
                <a:cs typeface="Calibri"/>
              </a:rPr>
              <a:t>склад спец. </a:t>
            </a:r>
            <a:r>
              <a:rPr sz="1900" spc="-10" dirty="0">
                <a:latin typeface="Calibri"/>
                <a:cs typeface="Calibri"/>
              </a:rPr>
              <a:t>ради </a:t>
            </a:r>
            <a:r>
              <a:rPr sz="1900" spc="-5" dirty="0">
                <a:latin typeface="Calibri"/>
                <a:cs typeface="Calibri"/>
              </a:rPr>
              <a:t>(в </a:t>
            </a:r>
            <a:r>
              <a:rPr sz="1900" spc="-30" dirty="0">
                <a:latin typeface="Calibri"/>
                <a:cs typeface="Calibri"/>
              </a:rPr>
              <a:t>т.ч. </a:t>
            </a:r>
            <a:r>
              <a:rPr sz="1900" spc="-10" dirty="0">
                <a:latin typeface="Calibri"/>
                <a:cs typeface="Calibri"/>
              </a:rPr>
              <a:t>прізвища опонентів)</a:t>
            </a:r>
            <a:r>
              <a:rPr sz="1900" spc="114" dirty="0">
                <a:latin typeface="Calibri"/>
                <a:cs typeface="Calibri"/>
              </a:rPr>
              <a:t> </a:t>
            </a:r>
            <a:r>
              <a:rPr sz="1900" spc="-15" dirty="0" err="1" smtClean="0">
                <a:latin typeface="Calibri"/>
                <a:cs typeface="Calibri"/>
              </a:rPr>
              <a:t>оприлюдню</a:t>
            </a:r>
            <a:r>
              <a:rPr lang="uk-UA" sz="1900" spc="-15" dirty="0" err="1" smtClean="0">
                <a:latin typeface="Calibri"/>
                <a:cs typeface="Calibri"/>
              </a:rPr>
              <a:t>ється</a:t>
            </a:r>
            <a:r>
              <a:rPr lang="uk-UA" sz="1900" spc="-15" dirty="0" smtClean="0">
                <a:latin typeface="Calibri"/>
                <a:cs typeface="Calibri"/>
              </a:rPr>
              <a:t> на сайті ВНЗ</a:t>
            </a:r>
            <a:endParaRPr sz="1900" dirty="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uk-UA" sz="1900" spc="-10" dirty="0" smtClean="0">
                <a:latin typeface="Calibri"/>
                <a:cs typeface="Calibri"/>
              </a:rPr>
              <a:t>У </a:t>
            </a:r>
            <a:r>
              <a:rPr sz="1900" spc="-10" dirty="0" smtClean="0">
                <a:latin typeface="Calibri"/>
                <a:cs typeface="Calibri"/>
              </a:rPr>
              <a:t>НАЗЯВО </a:t>
            </a:r>
            <a:r>
              <a:rPr sz="1900" spc="-10" dirty="0">
                <a:latin typeface="Calibri"/>
                <a:cs typeface="Calibri"/>
              </a:rPr>
              <a:t>повідомляється </a:t>
            </a:r>
            <a:r>
              <a:rPr sz="1900" spc="-5" dirty="0">
                <a:latin typeface="Calibri"/>
                <a:cs typeface="Calibri"/>
              </a:rPr>
              <a:t>про </a:t>
            </a:r>
            <a:r>
              <a:rPr sz="1900" spc="-10" dirty="0">
                <a:latin typeface="Calibri"/>
                <a:cs typeface="Calibri"/>
              </a:rPr>
              <a:t>прийняття </a:t>
            </a:r>
            <a:r>
              <a:rPr sz="1900" spc="-20" dirty="0" err="1">
                <a:latin typeface="Calibri"/>
                <a:cs typeface="Calibri"/>
              </a:rPr>
              <a:t>до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5" dirty="0" err="1" smtClean="0">
                <a:latin typeface="Calibri"/>
                <a:cs typeface="Calibri"/>
              </a:rPr>
              <a:t>захисту</a:t>
            </a:r>
            <a:r>
              <a:rPr lang="uk-UA" sz="1900" spc="-15" dirty="0" smtClean="0">
                <a:latin typeface="Calibri"/>
                <a:cs typeface="Calibri"/>
              </a:rPr>
              <a:t> дисертації</a:t>
            </a:r>
            <a:r>
              <a:rPr sz="1900" spc="-15" dirty="0" smtClean="0">
                <a:latin typeface="Calibri"/>
                <a:cs typeface="Calibri"/>
              </a:rPr>
              <a:t>, </a:t>
            </a:r>
            <a:r>
              <a:rPr sz="1900" spc="-5" dirty="0">
                <a:latin typeface="Calibri"/>
                <a:cs typeface="Calibri"/>
              </a:rPr>
              <a:t>склад спец. </a:t>
            </a:r>
            <a:r>
              <a:rPr sz="1900" spc="-10" dirty="0">
                <a:latin typeface="Calibri"/>
                <a:cs typeface="Calibri"/>
              </a:rPr>
              <a:t>ради, </a:t>
            </a:r>
            <a:r>
              <a:rPr sz="1900" spc="-5" dirty="0">
                <a:latin typeface="Calibri"/>
                <a:cs typeface="Calibri"/>
              </a:rPr>
              <a:t>призначення</a:t>
            </a:r>
            <a:r>
              <a:rPr sz="1900" spc="27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опонентів</a:t>
            </a:r>
            <a:endParaRPr sz="1900" dirty="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spc="-5" dirty="0">
                <a:latin typeface="Calibri"/>
                <a:cs typeface="Calibri"/>
              </a:rPr>
              <a:t>Відгуки </a:t>
            </a:r>
            <a:r>
              <a:rPr sz="1900" spc="-10" dirty="0">
                <a:latin typeface="Calibri"/>
                <a:cs typeface="Calibri"/>
              </a:rPr>
              <a:t>опонентів </a:t>
            </a:r>
            <a:r>
              <a:rPr sz="1900" spc="-15" dirty="0">
                <a:latin typeface="Calibri"/>
                <a:cs typeface="Calibri"/>
              </a:rPr>
              <a:t>оприлюднюються </a:t>
            </a:r>
            <a:r>
              <a:rPr sz="1900" spc="-10" dirty="0">
                <a:latin typeface="Calibri"/>
                <a:cs typeface="Calibri"/>
              </a:rPr>
              <a:t>на </a:t>
            </a:r>
            <a:r>
              <a:rPr sz="1900" spc="-5" dirty="0">
                <a:latin typeface="Calibri"/>
                <a:cs typeface="Calibri"/>
              </a:rPr>
              <a:t>сайті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ВНЗ/НУ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068" y="2188807"/>
            <a:ext cx="288290" cy="99060"/>
          </a:xfrm>
          <a:custGeom>
            <a:avLst/>
            <a:gdLst/>
            <a:ahLst/>
            <a:cxnLst/>
            <a:rect l="l" t="t" r="r" b="b"/>
            <a:pathLst>
              <a:path w="288289" h="99060">
                <a:moveTo>
                  <a:pt x="0" y="98996"/>
                </a:moveTo>
                <a:lnTo>
                  <a:pt x="288010" y="98996"/>
                </a:lnTo>
                <a:lnTo>
                  <a:pt x="288010" y="0"/>
                </a:lnTo>
                <a:lnTo>
                  <a:pt x="0" y="0"/>
                </a:lnTo>
                <a:lnTo>
                  <a:pt x="0" y="98996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61068" y="3108807"/>
            <a:ext cx="288290" cy="135255"/>
          </a:xfrm>
          <a:custGeom>
            <a:avLst/>
            <a:gdLst/>
            <a:ahLst/>
            <a:cxnLst/>
            <a:rect l="l" t="t" r="r" b="b"/>
            <a:pathLst>
              <a:path w="288289" h="135255">
                <a:moveTo>
                  <a:pt x="0" y="135191"/>
                </a:moveTo>
                <a:lnTo>
                  <a:pt x="288010" y="135191"/>
                </a:lnTo>
                <a:lnTo>
                  <a:pt x="288010" y="0"/>
                </a:lnTo>
                <a:lnTo>
                  <a:pt x="0" y="0"/>
                </a:lnTo>
                <a:lnTo>
                  <a:pt x="0" y="135191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1068" y="4343209"/>
            <a:ext cx="288290" cy="104139"/>
          </a:xfrm>
          <a:custGeom>
            <a:avLst/>
            <a:gdLst/>
            <a:ahLst/>
            <a:cxnLst/>
            <a:rect l="l" t="t" r="r" b="b"/>
            <a:pathLst>
              <a:path w="288289" h="104139">
                <a:moveTo>
                  <a:pt x="0" y="104114"/>
                </a:moveTo>
                <a:lnTo>
                  <a:pt x="288010" y="104114"/>
                </a:lnTo>
                <a:lnTo>
                  <a:pt x="288010" y="0"/>
                </a:lnTo>
                <a:lnTo>
                  <a:pt x="0" y="0"/>
                </a:lnTo>
                <a:lnTo>
                  <a:pt x="0" y="104114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5384" y="4202391"/>
            <a:ext cx="1793875" cy="288290"/>
          </a:xfrm>
          <a:custGeom>
            <a:avLst/>
            <a:gdLst/>
            <a:ahLst/>
            <a:cxnLst/>
            <a:rect l="l" t="t" r="r" b="b"/>
            <a:pathLst>
              <a:path w="1793875" h="288289">
                <a:moveTo>
                  <a:pt x="0" y="288010"/>
                </a:moveTo>
                <a:lnTo>
                  <a:pt x="1793773" y="288010"/>
                </a:lnTo>
                <a:lnTo>
                  <a:pt x="1793773" y="0"/>
                </a:lnTo>
                <a:lnTo>
                  <a:pt x="0" y="0"/>
                </a:lnTo>
                <a:lnTo>
                  <a:pt x="0" y="288010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11148" y="4405655"/>
            <a:ext cx="288290" cy="178435"/>
          </a:xfrm>
          <a:custGeom>
            <a:avLst/>
            <a:gdLst/>
            <a:ahLst/>
            <a:cxnLst/>
            <a:rect l="l" t="t" r="r" b="b"/>
            <a:pathLst>
              <a:path w="288290" h="178435">
                <a:moveTo>
                  <a:pt x="0" y="178320"/>
                </a:moveTo>
                <a:lnTo>
                  <a:pt x="288010" y="178320"/>
                </a:lnTo>
                <a:lnTo>
                  <a:pt x="288010" y="0"/>
                </a:lnTo>
                <a:lnTo>
                  <a:pt x="0" y="0"/>
                </a:lnTo>
                <a:lnTo>
                  <a:pt x="0" y="178320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7374" y="1266075"/>
            <a:ext cx="288290" cy="4878070"/>
          </a:xfrm>
          <a:custGeom>
            <a:avLst/>
            <a:gdLst/>
            <a:ahLst/>
            <a:cxnLst/>
            <a:rect l="l" t="t" r="r" b="b"/>
            <a:pathLst>
              <a:path w="288289" h="4878070">
                <a:moveTo>
                  <a:pt x="0" y="4877663"/>
                </a:moveTo>
                <a:lnTo>
                  <a:pt x="288010" y="4877663"/>
                </a:lnTo>
                <a:lnTo>
                  <a:pt x="288010" y="0"/>
                </a:lnTo>
                <a:lnTo>
                  <a:pt x="0" y="0"/>
                </a:lnTo>
                <a:lnTo>
                  <a:pt x="0" y="4877663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3905" y="1266075"/>
            <a:ext cx="144145" cy="5789930"/>
          </a:xfrm>
          <a:custGeom>
            <a:avLst/>
            <a:gdLst/>
            <a:ahLst/>
            <a:cxnLst/>
            <a:rect l="l" t="t" r="r" b="b"/>
            <a:pathLst>
              <a:path w="144145" h="5789930">
                <a:moveTo>
                  <a:pt x="0" y="5789904"/>
                </a:moveTo>
                <a:lnTo>
                  <a:pt x="144005" y="5789904"/>
                </a:lnTo>
                <a:lnTo>
                  <a:pt x="144005" y="0"/>
                </a:lnTo>
                <a:lnTo>
                  <a:pt x="0" y="0"/>
                </a:lnTo>
                <a:lnTo>
                  <a:pt x="0" y="5789904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6259" y="1400899"/>
            <a:ext cx="4541520" cy="325755"/>
          </a:xfrm>
          <a:custGeom>
            <a:avLst/>
            <a:gdLst/>
            <a:ahLst/>
            <a:cxnLst/>
            <a:rect l="l" t="t" r="r" b="b"/>
            <a:pathLst>
              <a:path w="4541520" h="325755">
                <a:moveTo>
                  <a:pt x="4378159" y="0"/>
                </a:moveTo>
                <a:lnTo>
                  <a:pt x="162750" y="0"/>
                </a:lnTo>
                <a:lnTo>
                  <a:pt x="119482" y="5813"/>
                </a:lnTo>
                <a:lnTo>
                  <a:pt x="80604" y="22218"/>
                </a:lnTo>
                <a:lnTo>
                  <a:pt x="47666" y="47666"/>
                </a:lnTo>
                <a:lnTo>
                  <a:pt x="22218" y="80604"/>
                </a:lnTo>
                <a:lnTo>
                  <a:pt x="5813" y="119482"/>
                </a:lnTo>
                <a:lnTo>
                  <a:pt x="0" y="162750"/>
                </a:lnTo>
                <a:lnTo>
                  <a:pt x="5813" y="206018"/>
                </a:lnTo>
                <a:lnTo>
                  <a:pt x="22218" y="244896"/>
                </a:lnTo>
                <a:lnTo>
                  <a:pt x="47666" y="277834"/>
                </a:lnTo>
                <a:lnTo>
                  <a:pt x="80604" y="303282"/>
                </a:lnTo>
                <a:lnTo>
                  <a:pt x="119482" y="319687"/>
                </a:lnTo>
                <a:lnTo>
                  <a:pt x="162750" y="325501"/>
                </a:lnTo>
                <a:lnTo>
                  <a:pt x="4378159" y="325501"/>
                </a:lnTo>
                <a:lnTo>
                  <a:pt x="4421427" y="319687"/>
                </a:lnTo>
                <a:lnTo>
                  <a:pt x="4460305" y="303282"/>
                </a:lnTo>
                <a:lnTo>
                  <a:pt x="4493244" y="277834"/>
                </a:lnTo>
                <a:lnTo>
                  <a:pt x="4518691" y="244896"/>
                </a:lnTo>
                <a:lnTo>
                  <a:pt x="4535097" y="206018"/>
                </a:lnTo>
                <a:lnTo>
                  <a:pt x="4540910" y="162750"/>
                </a:lnTo>
                <a:lnTo>
                  <a:pt x="4535097" y="119482"/>
                </a:lnTo>
                <a:lnTo>
                  <a:pt x="4518691" y="80604"/>
                </a:lnTo>
                <a:lnTo>
                  <a:pt x="4493244" y="47666"/>
                </a:lnTo>
                <a:lnTo>
                  <a:pt x="4460305" y="22218"/>
                </a:lnTo>
                <a:lnTo>
                  <a:pt x="4421427" y="5813"/>
                </a:lnTo>
                <a:lnTo>
                  <a:pt x="4378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6259" y="1400899"/>
            <a:ext cx="4541520" cy="325755"/>
          </a:xfrm>
          <a:custGeom>
            <a:avLst/>
            <a:gdLst/>
            <a:ahLst/>
            <a:cxnLst/>
            <a:rect l="l" t="t" r="r" b="b"/>
            <a:pathLst>
              <a:path w="4541520" h="325755">
                <a:moveTo>
                  <a:pt x="4378159" y="0"/>
                </a:moveTo>
                <a:lnTo>
                  <a:pt x="162750" y="0"/>
                </a:lnTo>
                <a:lnTo>
                  <a:pt x="119482" y="5813"/>
                </a:lnTo>
                <a:lnTo>
                  <a:pt x="80604" y="22218"/>
                </a:lnTo>
                <a:lnTo>
                  <a:pt x="47666" y="47666"/>
                </a:lnTo>
                <a:lnTo>
                  <a:pt x="22218" y="80604"/>
                </a:lnTo>
                <a:lnTo>
                  <a:pt x="5813" y="119482"/>
                </a:lnTo>
                <a:lnTo>
                  <a:pt x="0" y="162750"/>
                </a:lnTo>
                <a:lnTo>
                  <a:pt x="5813" y="206018"/>
                </a:lnTo>
                <a:lnTo>
                  <a:pt x="22218" y="244896"/>
                </a:lnTo>
                <a:lnTo>
                  <a:pt x="47666" y="277834"/>
                </a:lnTo>
                <a:lnTo>
                  <a:pt x="80604" y="303282"/>
                </a:lnTo>
                <a:lnTo>
                  <a:pt x="119482" y="319687"/>
                </a:lnTo>
                <a:lnTo>
                  <a:pt x="162750" y="325501"/>
                </a:lnTo>
                <a:lnTo>
                  <a:pt x="4378159" y="325501"/>
                </a:lnTo>
                <a:lnTo>
                  <a:pt x="4421427" y="319687"/>
                </a:lnTo>
                <a:lnTo>
                  <a:pt x="4460305" y="303282"/>
                </a:lnTo>
                <a:lnTo>
                  <a:pt x="4493244" y="277834"/>
                </a:lnTo>
                <a:lnTo>
                  <a:pt x="4518691" y="244896"/>
                </a:lnTo>
                <a:lnTo>
                  <a:pt x="4535097" y="206018"/>
                </a:lnTo>
                <a:lnTo>
                  <a:pt x="4540910" y="162750"/>
                </a:lnTo>
                <a:lnTo>
                  <a:pt x="4535097" y="119482"/>
                </a:lnTo>
                <a:lnTo>
                  <a:pt x="4518691" y="80604"/>
                </a:lnTo>
                <a:lnTo>
                  <a:pt x="4493244" y="47666"/>
                </a:lnTo>
                <a:lnTo>
                  <a:pt x="4460305" y="22218"/>
                </a:lnTo>
                <a:lnTo>
                  <a:pt x="4421427" y="5813"/>
                </a:lnTo>
                <a:lnTo>
                  <a:pt x="4378159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2012" y="3243999"/>
            <a:ext cx="1546225" cy="1099820"/>
          </a:xfrm>
          <a:custGeom>
            <a:avLst/>
            <a:gdLst/>
            <a:ahLst/>
            <a:cxnLst/>
            <a:rect l="l" t="t" r="r" b="b"/>
            <a:pathLst>
              <a:path w="1546225" h="1099820">
                <a:moveTo>
                  <a:pt x="1546110" y="0"/>
                </a:moveTo>
                <a:lnTo>
                  <a:pt x="0" y="0"/>
                </a:lnTo>
                <a:lnTo>
                  <a:pt x="0" y="1099210"/>
                </a:lnTo>
                <a:lnTo>
                  <a:pt x="1546110" y="1099210"/>
                </a:lnTo>
                <a:lnTo>
                  <a:pt x="1546110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2012" y="3243999"/>
            <a:ext cx="1546225" cy="1099820"/>
          </a:xfrm>
          <a:custGeom>
            <a:avLst/>
            <a:gdLst/>
            <a:ahLst/>
            <a:cxnLst/>
            <a:rect l="l" t="t" r="r" b="b"/>
            <a:pathLst>
              <a:path w="1546225" h="1099820">
                <a:moveTo>
                  <a:pt x="1546110" y="0"/>
                </a:moveTo>
                <a:lnTo>
                  <a:pt x="0" y="0"/>
                </a:lnTo>
                <a:lnTo>
                  <a:pt x="0" y="1099210"/>
                </a:lnTo>
                <a:lnTo>
                  <a:pt x="1546110" y="1099210"/>
                </a:lnTo>
                <a:lnTo>
                  <a:pt x="1546110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37478" y="4080142"/>
            <a:ext cx="4538980" cy="325755"/>
          </a:xfrm>
          <a:custGeom>
            <a:avLst/>
            <a:gdLst/>
            <a:ahLst/>
            <a:cxnLst/>
            <a:rect l="l" t="t" r="r" b="b"/>
            <a:pathLst>
              <a:path w="4538980" h="325754">
                <a:moveTo>
                  <a:pt x="4375772" y="0"/>
                </a:moveTo>
                <a:lnTo>
                  <a:pt x="162763" y="0"/>
                </a:lnTo>
                <a:lnTo>
                  <a:pt x="119494" y="5813"/>
                </a:lnTo>
                <a:lnTo>
                  <a:pt x="80613" y="22218"/>
                </a:lnTo>
                <a:lnTo>
                  <a:pt x="47672" y="47666"/>
                </a:lnTo>
                <a:lnTo>
                  <a:pt x="22222" y="80604"/>
                </a:lnTo>
                <a:lnTo>
                  <a:pt x="5814" y="119482"/>
                </a:lnTo>
                <a:lnTo>
                  <a:pt x="0" y="162750"/>
                </a:lnTo>
                <a:lnTo>
                  <a:pt x="5814" y="206019"/>
                </a:lnTo>
                <a:lnTo>
                  <a:pt x="22222" y="244899"/>
                </a:lnTo>
                <a:lnTo>
                  <a:pt x="47672" y="277841"/>
                </a:lnTo>
                <a:lnTo>
                  <a:pt x="80613" y="303291"/>
                </a:lnTo>
                <a:lnTo>
                  <a:pt x="119494" y="319699"/>
                </a:lnTo>
                <a:lnTo>
                  <a:pt x="162763" y="325513"/>
                </a:lnTo>
                <a:lnTo>
                  <a:pt x="4375772" y="325513"/>
                </a:lnTo>
                <a:lnTo>
                  <a:pt x="4419035" y="319699"/>
                </a:lnTo>
                <a:lnTo>
                  <a:pt x="4457912" y="303291"/>
                </a:lnTo>
                <a:lnTo>
                  <a:pt x="4490851" y="277841"/>
                </a:lnTo>
                <a:lnTo>
                  <a:pt x="4516301" y="244899"/>
                </a:lnTo>
                <a:lnTo>
                  <a:pt x="4532708" y="206019"/>
                </a:lnTo>
                <a:lnTo>
                  <a:pt x="4538522" y="162750"/>
                </a:lnTo>
                <a:lnTo>
                  <a:pt x="4532708" y="119482"/>
                </a:lnTo>
                <a:lnTo>
                  <a:pt x="4516301" y="80604"/>
                </a:lnTo>
                <a:lnTo>
                  <a:pt x="4490851" y="47666"/>
                </a:lnTo>
                <a:lnTo>
                  <a:pt x="4457912" y="22218"/>
                </a:lnTo>
                <a:lnTo>
                  <a:pt x="4419035" y="5813"/>
                </a:lnTo>
                <a:lnTo>
                  <a:pt x="4375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37478" y="4080142"/>
            <a:ext cx="4538980" cy="325755"/>
          </a:xfrm>
          <a:custGeom>
            <a:avLst/>
            <a:gdLst/>
            <a:ahLst/>
            <a:cxnLst/>
            <a:rect l="l" t="t" r="r" b="b"/>
            <a:pathLst>
              <a:path w="4538980" h="325754">
                <a:moveTo>
                  <a:pt x="4375772" y="0"/>
                </a:moveTo>
                <a:lnTo>
                  <a:pt x="162763" y="0"/>
                </a:lnTo>
                <a:lnTo>
                  <a:pt x="119494" y="5813"/>
                </a:lnTo>
                <a:lnTo>
                  <a:pt x="80613" y="22218"/>
                </a:lnTo>
                <a:lnTo>
                  <a:pt x="47672" y="47666"/>
                </a:lnTo>
                <a:lnTo>
                  <a:pt x="22222" y="80604"/>
                </a:lnTo>
                <a:lnTo>
                  <a:pt x="5814" y="119482"/>
                </a:lnTo>
                <a:lnTo>
                  <a:pt x="0" y="162750"/>
                </a:lnTo>
                <a:lnTo>
                  <a:pt x="5814" y="206019"/>
                </a:lnTo>
                <a:lnTo>
                  <a:pt x="22222" y="244899"/>
                </a:lnTo>
                <a:lnTo>
                  <a:pt x="47672" y="277841"/>
                </a:lnTo>
                <a:lnTo>
                  <a:pt x="80613" y="303291"/>
                </a:lnTo>
                <a:lnTo>
                  <a:pt x="119494" y="319699"/>
                </a:lnTo>
                <a:lnTo>
                  <a:pt x="162763" y="325513"/>
                </a:lnTo>
                <a:lnTo>
                  <a:pt x="4375772" y="325513"/>
                </a:lnTo>
                <a:lnTo>
                  <a:pt x="4419035" y="319699"/>
                </a:lnTo>
                <a:lnTo>
                  <a:pt x="4457912" y="303291"/>
                </a:lnTo>
                <a:lnTo>
                  <a:pt x="4490851" y="277841"/>
                </a:lnTo>
                <a:lnTo>
                  <a:pt x="4516301" y="244899"/>
                </a:lnTo>
                <a:lnTo>
                  <a:pt x="4532708" y="206019"/>
                </a:lnTo>
                <a:lnTo>
                  <a:pt x="4538522" y="162750"/>
                </a:lnTo>
                <a:lnTo>
                  <a:pt x="4532708" y="119482"/>
                </a:lnTo>
                <a:lnTo>
                  <a:pt x="4516301" y="80604"/>
                </a:lnTo>
                <a:lnTo>
                  <a:pt x="4490851" y="47666"/>
                </a:lnTo>
                <a:lnTo>
                  <a:pt x="4457912" y="22218"/>
                </a:lnTo>
                <a:lnTo>
                  <a:pt x="4419035" y="5813"/>
                </a:lnTo>
                <a:lnTo>
                  <a:pt x="4375772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36246" y="5474170"/>
            <a:ext cx="4540250" cy="325755"/>
          </a:xfrm>
          <a:custGeom>
            <a:avLst/>
            <a:gdLst/>
            <a:ahLst/>
            <a:cxnLst/>
            <a:rect l="l" t="t" r="r" b="b"/>
            <a:pathLst>
              <a:path w="4540250" h="325754">
                <a:moveTo>
                  <a:pt x="4377004" y="0"/>
                </a:moveTo>
                <a:lnTo>
                  <a:pt x="162763" y="0"/>
                </a:lnTo>
                <a:lnTo>
                  <a:pt x="119494" y="5813"/>
                </a:lnTo>
                <a:lnTo>
                  <a:pt x="80613" y="22218"/>
                </a:lnTo>
                <a:lnTo>
                  <a:pt x="47672" y="47664"/>
                </a:lnTo>
                <a:lnTo>
                  <a:pt x="22222" y="80600"/>
                </a:lnTo>
                <a:lnTo>
                  <a:pt x="5814" y="119475"/>
                </a:lnTo>
                <a:lnTo>
                  <a:pt x="0" y="162737"/>
                </a:lnTo>
                <a:lnTo>
                  <a:pt x="5814" y="206010"/>
                </a:lnTo>
                <a:lnTo>
                  <a:pt x="22222" y="244892"/>
                </a:lnTo>
                <a:lnTo>
                  <a:pt x="47672" y="277833"/>
                </a:lnTo>
                <a:lnTo>
                  <a:pt x="80613" y="303281"/>
                </a:lnTo>
                <a:lnTo>
                  <a:pt x="119494" y="319687"/>
                </a:lnTo>
                <a:lnTo>
                  <a:pt x="162763" y="325501"/>
                </a:lnTo>
                <a:lnTo>
                  <a:pt x="4377004" y="325501"/>
                </a:lnTo>
                <a:lnTo>
                  <a:pt x="4420267" y="319687"/>
                </a:lnTo>
                <a:lnTo>
                  <a:pt x="4459144" y="303281"/>
                </a:lnTo>
                <a:lnTo>
                  <a:pt x="4492083" y="277833"/>
                </a:lnTo>
                <a:lnTo>
                  <a:pt x="4517532" y="244892"/>
                </a:lnTo>
                <a:lnTo>
                  <a:pt x="4533940" y="206010"/>
                </a:lnTo>
                <a:lnTo>
                  <a:pt x="4539754" y="162737"/>
                </a:lnTo>
                <a:lnTo>
                  <a:pt x="4533940" y="119475"/>
                </a:lnTo>
                <a:lnTo>
                  <a:pt x="4517532" y="80600"/>
                </a:lnTo>
                <a:lnTo>
                  <a:pt x="4492083" y="47664"/>
                </a:lnTo>
                <a:lnTo>
                  <a:pt x="4459144" y="22218"/>
                </a:lnTo>
                <a:lnTo>
                  <a:pt x="4420267" y="5813"/>
                </a:lnTo>
                <a:lnTo>
                  <a:pt x="4377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36246" y="5474170"/>
            <a:ext cx="4540250" cy="325755"/>
          </a:xfrm>
          <a:custGeom>
            <a:avLst/>
            <a:gdLst/>
            <a:ahLst/>
            <a:cxnLst/>
            <a:rect l="l" t="t" r="r" b="b"/>
            <a:pathLst>
              <a:path w="4540250" h="325754">
                <a:moveTo>
                  <a:pt x="4377004" y="0"/>
                </a:moveTo>
                <a:lnTo>
                  <a:pt x="162763" y="0"/>
                </a:lnTo>
                <a:lnTo>
                  <a:pt x="119494" y="5813"/>
                </a:lnTo>
                <a:lnTo>
                  <a:pt x="80613" y="22218"/>
                </a:lnTo>
                <a:lnTo>
                  <a:pt x="47672" y="47664"/>
                </a:lnTo>
                <a:lnTo>
                  <a:pt x="22222" y="80600"/>
                </a:lnTo>
                <a:lnTo>
                  <a:pt x="5814" y="119475"/>
                </a:lnTo>
                <a:lnTo>
                  <a:pt x="0" y="162737"/>
                </a:lnTo>
                <a:lnTo>
                  <a:pt x="5814" y="206010"/>
                </a:lnTo>
                <a:lnTo>
                  <a:pt x="22222" y="244892"/>
                </a:lnTo>
                <a:lnTo>
                  <a:pt x="47672" y="277833"/>
                </a:lnTo>
                <a:lnTo>
                  <a:pt x="80613" y="303281"/>
                </a:lnTo>
                <a:lnTo>
                  <a:pt x="119494" y="319687"/>
                </a:lnTo>
                <a:lnTo>
                  <a:pt x="162763" y="325501"/>
                </a:lnTo>
                <a:lnTo>
                  <a:pt x="4377004" y="325501"/>
                </a:lnTo>
                <a:lnTo>
                  <a:pt x="4420267" y="319687"/>
                </a:lnTo>
                <a:lnTo>
                  <a:pt x="4459144" y="303281"/>
                </a:lnTo>
                <a:lnTo>
                  <a:pt x="4492083" y="277833"/>
                </a:lnTo>
                <a:lnTo>
                  <a:pt x="4517532" y="244892"/>
                </a:lnTo>
                <a:lnTo>
                  <a:pt x="4533940" y="206010"/>
                </a:lnTo>
                <a:lnTo>
                  <a:pt x="4539754" y="162737"/>
                </a:lnTo>
                <a:lnTo>
                  <a:pt x="4533940" y="119475"/>
                </a:lnTo>
                <a:lnTo>
                  <a:pt x="4517532" y="80600"/>
                </a:lnTo>
                <a:lnTo>
                  <a:pt x="4492083" y="47664"/>
                </a:lnTo>
                <a:lnTo>
                  <a:pt x="4459144" y="22218"/>
                </a:lnTo>
                <a:lnTo>
                  <a:pt x="4420267" y="5813"/>
                </a:lnTo>
                <a:lnTo>
                  <a:pt x="4377004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33388" y="5928144"/>
            <a:ext cx="4243070" cy="415290"/>
          </a:xfrm>
          <a:custGeom>
            <a:avLst/>
            <a:gdLst/>
            <a:ahLst/>
            <a:cxnLst/>
            <a:rect l="l" t="t" r="r" b="b"/>
            <a:pathLst>
              <a:path w="4243070" h="415289">
                <a:moveTo>
                  <a:pt x="4242612" y="0"/>
                </a:moveTo>
                <a:lnTo>
                  <a:pt x="0" y="0"/>
                </a:lnTo>
                <a:lnTo>
                  <a:pt x="0" y="414731"/>
                </a:lnTo>
                <a:lnTo>
                  <a:pt x="4242612" y="414731"/>
                </a:lnTo>
                <a:lnTo>
                  <a:pt x="4242612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33388" y="5928144"/>
            <a:ext cx="4243070" cy="415290"/>
          </a:xfrm>
          <a:custGeom>
            <a:avLst/>
            <a:gdLst/>
            <a:ahLst/>
            <a:cxnLst/>
            <a:rect l="l" t="t" r="r" b="b"/>
            <a:pathLst>
              <a:path w="4243070" h="415289">
                <a:moveTo>
                  <a:pt x="4242612" y="0"/>
                </a:moveTo>
                <a:lnTo>
                  <a:pt x="0" y="0"/>
                </a:lnTo>
                <a:lnTo>
                  <a:pt x="0" y="414731"/>
                </a:lnTo>
                <a:lnTo>
                  <a:pt x="4242612" y="414731"/>
                </a:lnTo>
                <a:lnTo>
                  <a:pt x="4242612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1477" y="4735334"/>
            <a:ext cx="288290" cy="2320925"/>
          </a:xfrm>
          <a:custGeom>
            <a:avLst/>
            <a:gdLst/>
            <a:ahLst/>
            <a:cxnLst/>
            <a:rect l="l" t="t" r="r" b="b"/>
            <a:pathLst>
              <a:path w="288290" h="2320925">
                <a:moveTo>
                  <a:pt x="0" y="2320645"/>
                </a:moveTo>
                <a:lnTo>
                  <a:pt x="288010" y="2320645"/>
                </a:lnTo>
                <a:lnTo>
                  <a:pt x="288010" y="0"/>
                </a:lnTo>
                <a:lnTo>
                  <a:pt x="0" y="0"/>
                </a:lnTo>
                <a:lnTo>
                  <a:pt x="0" y="2320645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7661" y="5802846"/>
            <a:ext cx="4914900" cy="527050"/>
          </a:xfrm>
          <a:custGeom>
            <a:avLst/>
            <a:gdLst/>
            <a:ahLst/>
            <a:cxnLst/>
            <a:rect l="l" t="t" r="r" b="b"/>
            <a:pathLst>
              <a:path w="4914900" h="527050">
                <a:moveTo>
                  <a:pt x="4914836" y="0"/>
                </a:moveTo>
                <a:lnTo>
                  <a:pt x="0" y="0"/>
                </a:lnTo>
                <a:lnTo>
                  <a:pt x="0" y="526719"/>
                </a:lnTo>
                <a:lnTo>
                  <a:pt x="4914836" y="526719"/>
                </a:lnTo>
                <a:lnTo>
                  <a:pt x="4914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7661" y="5802846"/>
            <a:ext cx="4914900" cy="527050"/>
          </a:xfrm>
          <a:custGeom>
            <a:avLst/>
            <a:gdLst/>
            <a:ahLst/>
            <a:cxnLst/>
            <a:rect l="l" t="t" r="r" b="b"/>
            <a:pathLst>
              <a:path w="4914900" h="527050">
                <a:moveTo>
                  <a:pt x="4914836" y="0"/>
                </a:moveTo>
                <a:lnTo>
                  <a:pt x="0" y="0"/>
                </a:lnTo>
                <a:lnTo>
                  <a:pt x="0" y="526719"/>
                </a:lnTo>
                <a:lnTo>
                  <a:pt x="4914836" y="526719"/>
                </a:lnTo>
                <a:lnTo>
                  <a:pt x="4914836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5273" y="5912840"/>
            <a:ext cx="25304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z="1700" spc="40" dirty="0">
                <a:solidFill>
                  <a:srgbClr val="58595B"/>
                </a:solidFill>
                <a:latin typeface="Century Gothic"/>
                <a:cs typeface="Century Gothic"/>
              </a:rPr>
              <a:t>5.</a:t>
            </a:r>
            <a:r>
              <a:rPr sz="1700" spc="-220" dirty="0">
                <a:solidFill>
                  <a:srgbClr val="58595B"/>
                </a:solidFill>
                <a:latin typeface="Century Gothic"/>
                <a:cs typeface="Century Gothic"/>
              </a:rPr>
              <a:t>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ОПРИЛЮДНЕННЯ </a:t>
            </a:r>
            <a:r>
              <a:rPr sz="1000" b="1" spc="0" dirty="0">
                <a:solidFill>
                  <a:srgbClr val="231F20"/>
                </a:solidFill>
                <a:latin typeface="Calibri"/>
                <a:cs typeface="Calibri"/>
              </a:rPr>
              <a:t>НА 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САЙТІ ВНЗ/НУ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30"/>
              </a:lnSpc>
            </a:pPr>
            <a:r>
              <a:rPr sz="1000" b="1" spc="15" dirty="0">
                <a:solidFill>
                  <a:srgbClr val="231F20"/>
                </a:solidFill>
                <a:latin typeface="Calibri"/>
                <a:cs typeface="Calibri"/>
              </a:rPr>
              <a:t>ВІДГУКІВ ОПОНЕНТІВ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(внутрішніх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та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зовнішніх)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19258" y="5915177"/>
            <a:ext cx="146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125" dirty="0">
                <a:solidFill>
                  <a:srgbClr val="9E172F"/>
                </a:solidFill>
                <a:latin typeface="Arial"/>
                <a:cs typeface="Arial"/>
              </a:rPr>
              <a:t>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Не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пізніше,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ніж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за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2 </a:t>
            </a:r>
            <a:r>
              <a:rPr sz="900" spc="-270" dirty="0">
                <a:solidFill>
                  <a:srgbClr val="231F20"/>
                </a:solidFill>
                <a:latin typeface="Calibri"/>
                <a:cs typeface="Calibri"/>
              </a:rPr>
              <a:t>тижні </a:t>
            </a:r>
            <a:r>
              <a:rPr sz="900" spc="-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до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дати </a:t>
            </a:r>
            <a:r>
              <a:rPr sz="900" spc="0" dirty="0">
                <a:solidFill>
                  <a:srgbClr val="231F20"/>
                </a:solidFill>
                <a:latin typeface="Calibri"/>
                <a:cs typeface="Calibri"/>
              </a:rPr>
              <a:t>публічного</a:t>
            </a:r>
            <a:r>
              <a:rPr sz="9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захисту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87915" y="5947879"/>
            <a:ext cx="0" cy="259715"/>
          </a:xfrm>
          <a:custGeom>
            <a:avLst/>
            <a:gdLst/>
            <a:ahLst/>
            <a:cxnLst/>
            <a:rect l="l" t="t" r="r" b="b"/>
            <a:pathLst>
              <a:path h="259714">
                <a:moveTo>
                  <a:pt x="0" y="0"/>
                </a:moveTo>
                <a:lnTo>
                  <a:pt x="0" y="259473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661" y="6437769"/>
            <a:ext cx="4914900" cy="527050"/>
          </a:xfrm>
          <a:custGeom>
            <a:avLst/>
            <a:gdLst/>
            <a:ahLst/>
            <a:cxnLst/>
            <a:rect l="l" t="t" r="r" b="b"/>
            <a:pathLst>
              <a:path w="4914900" h="527050">
                <a:moveTo>
                  <a:pt x="4914836" y="0"/>
                </a:moveTo>
                <a:lnTo>
                  <a:pt x="0" y="0"/>
                </a:lnTo>
                <a:lnTo>
                  <a:pt x="0" y="526732"/>
                </a:lnTo>
                <a:lnTo>
                  <a:pt x="4914836" y="526732"/>
                </a:lnTo>
                <a:lnTo>
                  <a:pt x="4914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7661" y="6437769"/>
            <a:ext cx="4914900" cy="527050"/>
          </a:xfrm>
          <a:custGeom>
            <a:avLst/>
            <a:gdLst/>
            <a:ahLst/>
            <a:cxnLst/>
            <a:rect l="l" t="t" r="r" b="b"/>
            <a:pathLst>
              <a:path w="4914900" h="527050">
                <a:moveTo>
                  <a:pt x="4914836" y="0"/>
                </a:moveTo>
                <a:lnTo>
                  <a:pt x="0" y="0"/>
                </a:lnTo>
                <a:lnTo>
                  <a:pt x="0" y="526732"/>
                </a:lnTo>
                <a:lnTo>
                  <a:pt x="4914836" y="526732"/>
                </a:lnTo>
                <a:lnTo>
                  <a:pt x="4914836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05273" y="6548155"/>
            <a:ext cx="39471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z="1700" spc="40" dirty="0">
                <a:solidFill>
                  <a:srgbClr val="58595B"/>
                </a:solidFill>
                <a:latin typeface="Century Gothic"/>
                <a:cs typeface="Century Gothic"/>
              </a:rPr>
              <a:t>6.</a:t>
            </a:r>
            <a:r>
              <a:rPr sz="1700" spc="-280" dirty="0">
                <a:solidFill>
                  <a:srgbClr val="58595B"/>
                </a:solidFill>
                <a:latin typeface="Century Gothic"/>
                <a:cs typeface="Century Gothic"/>
              </a:rPr>
              <a:t> </a:t>
            </a:r>
            <a:r>
              <a:rPr sz="1000" b="1" spc="25" dirty="0">
                <a:solidFill>
                  <a:srgbClr val="231F20"/>
                </a:solidFill>
                <a:latin typeface="Calibri"/>
                <a:cs typeface="Calibri"/>
              </a:rPr>
              <a:t>ПЕРЕВІРКА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СПЕЦІАЛІЗОВАНОЮ 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ВЧЕНОЮ </a:t>
            </a:r>
            <a:r>
              <a:rPr sz="1000" b="1" spc="-25" dirty="0">
                <a:solidFill>
                  <a:srgbClr val="231F20"/>
                </a:solidFill>
                <a:latin typeface="Calibri"/>
                <a:cs typeface="Calibri"/>
              </a:rPr>
              <a:t>РАДОЮ </a:t>
            </a:r>
            <a:r>
              <a:rPr sz="1000" b="1" spc="35" dirty="0">
                <a:solidFill>
                  <a:srgbClr val="231F20"/>
                </a:solidFill>
                <a:latin typeface="Calibri"/>
                <a:cs typeface="Calibri"/>
              </a:rPr>
              <a:t>ВСІХ 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НАУКОВИХ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30"/>
              </a:lnSpc>
            </a:pPr>
            <a:r>
              <a:rPr sz="1000" b="1" spc="15" dirty="0">
                <a:solidFill>
                  <a:srgbClr val="231F20"/>
                </a:solidFill>
                <a:latin typeface="Calibri"/>
                <a:cs typeface="Calibri"/>
              </a:rPr>
              <a:t>ЗДОБУТКІВ, ПРЕДСТАВЛЕНИХ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ДО 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ЗАХИСТУ, </a:t>
            </a:r>
            <a:r>
              <a:rPr sz="1000" b="1" spc="0" dirty="0">
                <a:solidFill>
                  <a:srgbClr val="231F20"/>
                </a:solidFill>
                <a:latin typeface="Calibri"/>
                <a:cs typeface="Calibri"/>
              </a:rPr>
              <a:t>НА</a:t>
            </a:r>
            <a:r>
              <a:rPr sz="1000" b="1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0" dirty="0">
                <a:solidFill>
                  <a:srgbClr val="231F20"/>
                </a:solidFill>
                <a:latin typeface="Calibri"/>
                <a:cs typeface="Calibri"/>
              </a:rPr>
              <a:t>ПЛАГІАТ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76718" y="2188807"/>
            <a:ext cx="288290" cy="99060"/>
          </a:xfrm>
          <a:custGeom>
            <a:avLst/>
            <a:gdLst/>
            <a:ahLst/>
            <a:cxnLst/>
            <a:rect l="l" t="t" r="r" b="b"/>
            <a:pathLst>
              <a:path w="288290" h="99060">
                <a:moveTo>
                  <a:pt x="0" y="98996"/>
                </a:moveTo>
                <a:lnTo>
                  <a:pt x="288010" y="98996"/>
                </a:lnTo>
                <a:lnTo>
                  <a:pt x="288010" y="0"/>
                </a:lnTo>
                <a:lnTo>
                  <a:pt x="0" y="0"/>
                </a:lnTo>
                <a:lnTo>
                  <a:pt x="0" y="98996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76718" y="3108807"/>
            <a:ext cx="288290" cy="1338580"/>
          </a:xfrm>
          <a:custGeom>
            <a:avLst/>
            <a:gdLst/>
            <a:ahLst/>
            <a:cxnLst/>
            <a:rect l="l" t="t" r="r" b="b"/>
            <a:pathLst>
              <a:path w="288290" h="1338579">
                <a:moveTo>
                  <a:pt x="0" y="1338516"/>
                </a:moveTo>
                <a:lnTo>
                  <a:pt x="288010" y="1338516"/>
                </a:lnTo>
                <a:lnTo>
                  <a:pt x="288010" y="0"/>
                </a:lnTo>
                <a:lnTo>
                  <a:pt x="0" y="0"/>
                </a:lnTo>
                <a:lnTo>
                  <a:pt x="0" y="1338516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0994" y="1241945"/>
            <a:ext cx="288290" cy="662940"/>
          </a:xfrm>
          <a:custGeom>
            <a:avLst/>
            <a:gdLst/>
            <a:ahLst/>
            <a:cxnLst/>
            <a:rect l="l" t="t" r="r" b="b"/>
            <a:pathLst>
              <a:path w="288290" h="662939">
                <a:moveTo>
                  <a:pt x="288010" y="662597"/>
                </a:moveTo>
                <a:lnTo>
                  <a:pt x="0" y="662597"/>
                </a:lnTo>
                <a:lnTo>
                  <a:pt x="0" y="0"/>
                </a:lnTo>
                <a:lnTo>
                  <a:pt x="288010" y="0"/>
                </a:lnTo>
                <a:lnTo>
                  <a:pt x="288010" y="662597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0994" y="1900796"/>
            <a:ext cx="4492625" cy="288290"/>
          </a:xfrm>
          <a:custGeom>
            <a:avLst/>
            <a:gdLst/>
            <a:ahLst/>
            <a:cxnLst/>
            <a:rect l="l" t="t" r="r" b="b"/>
            <a:pathLst>
              <a:path w="4492625" h="288289">
                <a:moveTo>
                  <a:pt x="4492447" y="288010"/>
                </a:moveTo>
                <a:lnTo>
                  <a:pt x="0" y="288010"/>
                </a:lnTo>
                <a:lnTo>
                  <a:pt x="0" y="0"/>
                </a:lnTo>
                <a:lnTo>
                  <a:pt x="4492447" y="0"/>
                </a:lnTo>
                <a:lnTo>
                  <a:pt x="4492447" y="288010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93905" y="978065"/>
            <a:ext cx="614045" cy="288290"/>
          </a:xfrm>
          <a:custGeom>
            <a:avLst/>
            <a:gdLst/>
            <a:ahLst/>
            <a:cxnLst/>
            <a:rect l="l" t="t" r="r" b="b"/>
            <a:pathLst>
              <a:path w="614045" h="288290">
                <a:moveTo>
                  <a:pt x="613435" y="288010"/>
                </a:moveTo>
                <a:lnTo>
                  <a:pt x="0" y="288010"/>
                </a:lnTo>
                <a:lnTo>
                  <a:pt x="0" y="0"/>
                </a:lnTo>
                <a:lnTo>
                  <a:pt x="613435" y="0"/>
                </a:lnTo>
                <a:lnTo>
                  <a:pt x="613435" y="288010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0994" y="7055980"/>
            <a:ext cx="5397500" cy="288290"/>
          </a:xfrm>
          <a:custGeom>
            <a:avLst/>
            <a:gdLst/>
            <a:ahLst/>
            <a:cxnLst/>
            <a:rect l="l" t="t" r="r" b="b"/>
            <a:pathLst>
              <a:path w="5397500" h="288290">
                <a:moveTo>
                  <a:pt x="5396915" y="288010"/>
                </a:moveTo>
                <a:lnTo>
                  <a:pt x="0" y="288010"/>
                </a:lnTo>
                <a:lnTo>
                  <a:pt x="0" y="0"/>
                </a:lnTo>
                <a:lnTo>
                  <a:pt x="5396915" y="0"/>
                </a:lnTo>
                <a:lnTo>
                  <a:pt x="5396915" y="288010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0994" y="4447324"/>
            <a:ext cx="4492625" cy="288290"/>
          </a:xfrm>
          <a:custGeom>
            <a:avLst/>
            <a:gdLst/>
            <a:ahLst/>
            <a:cxnLst/>
            <a:rect l="l" t="t" r="r" b="b"/>
            <a:pathLst>
              <a:path w="4492625" h="288289">
                <a:moveTo>
                  <a:pt x="4492447" y="288010"/>
                </a:moveTo>
                <a:lnTo>
                  <a:pt x="0" y="288010"/>
                </a:lnTo>
                <a:lnTo>
                  <a:pt x="0" y="0"/>
                </a:lnTo>
                <a:lnTo>
                  <a:pt x="4492447" y="0"/>
                </a:lnTo>
                <a:lnTo>
                  <a:pt x="4492447" y="288010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5431" y="2147925"/>
            <a:ext cx="288290" cy="140335"/>
          </a:xfrm>
          <a:custGeom>
            <a:avLst/>
            <a:gdLst/>
            <a:ahLst/>
            <a:cxnLst/>
            <a:rect l="l" t="t" r="r" b="b"/>
            <a:pathLst>
              <a:path w="288289" h="140335">
                <a:moveTo>
                  <a:pt x="0" y="139877"/>
                </a:moveTo>
                <a:lnTo>
                  <a:pt x="288010" y="139877"/>
                </a:lnTo>
                <a:lnTo>
                  <a:pt x="288010" y="0"/>
                </a:lnTo>
                <a:lnTo>
                  <a:pt x="0" y="0"/>
                </a:lnTo>
                <a:lnTo>
                  <a:pt x="0" y="139877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5431" y="4343209"/>
            <a:ext cx="288290" cy="187960"/>
          </a:xfrm>
          <a:custGeom>
            <a:avLst/>
            <a:gdLst/>
            <a:ahLst/>
            <a:cxnLst/>
            <a:rect l="l" t="t" r="r" b="b"/>
            <a:pathLst>
              <a:path w="288289" h="187960">
                <a:moveTo>
                  <a:pt x="0" y="187845"/>
                </a:moveTo>
                <a:lnTo>
                  <a:pt x="288010" y="187845"/>
                </a:lnTo>
                <a:lnTo>
                  <a:pt x="288010" y="0"/>
                </a:lnTo>
                <a:lnTo>
                  <a:pt x="0" y="0"/>
                </a:lnTo>
                <a:lnTo>
                  <a:pt x="0" y="187845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32012" y="2287803"/>
            <a:ext cx="1546225" cy="821055"/>
          </a:xfrm>
          <a:custGeom>
            <a:avLst/>
            <a:gdLst/>
            <a:ahLst/>
            <a:cxnLst/>
            <a:rect l="l" t="t" r="r" b="b"/>
            <a:pathLst>
              <a:path w="1546225" h="821055">
                <a:moveTo>
                  <a:pt x="1546110" y="0"/>
                </a:moveTo>
                <a:lnTo>
                  <a:pt x="0" y="0"/>
                </a:lnTo>
                <a:lnTo>
                  <a:pt x="0" y="821004"/>
                </a:lnTo>
                <a:lnTo>
                  <a:pt x="1546110" y="821004"/>
                </a:lnTo>
                <a:lnTo>
                  <a:pt x="1546110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16387" y="2287803"/>
            <a:ext cx="1546225" cy="2055495"/>
          </a:xfrm>
          <a:custGeom>
            <a:avLst/>
            <a:gdLst/>
            <a:ahLst/>
            <a:cxnLst/>
            <a:rect l="l" t="t" r="r" b="b"/>
            <a:pathLst>
              <a:path w="1546225" h="2055495">
                <a:moveTo>
                  <a:pt x="1546110" y="0"/>
                </a:moveTo>
                <a:lnTo>
                  <a:pt x="0" y="0"/>
                </a:lnTo>
                <a:lnTo>
                  <a:pt x="0" y="2055406"/>
                </a:lnTo>
                <a:lnTo>
                  <a:pt x="1546110" y="2055406"/>
                </a:lnTo>
                <a:lnTo>
                  <a:pt x="1546110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5000" y="2287803"/>
            <a:ext cx="1609090" cy="821055"/>
          </a:xfrm>
          <a:custGeom>
            <a:avLst/>
            <a:gdLst/>
            <a:ahLst/>
            <a:cxnLst/>
            <a:rect l="l" t="t" r="r" b="b"/>
            <a:pathLst>
              <a:path w="1609089" h="821055">
                <a:moveTo>
                  <a:pt x="1608759" y="0"/>
                </a:moveTo>
                <a:lnTo>
                  <a:pt x="0" y="0"/>
                </a:lnTo>
                <a:lnTo>
                  <a:pt x="0" y="821004"/>
                </a:lnTo>
                <a:lnTo>
                  <a:pt x="1608759" y="821004"/>
                </a:lnTo>
                <a:lnTo>
                  <a:pt x="1608759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075684" y="2329573"/>
            <a:ext cx="138747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5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Звернення </a:t>
            </a:r>
            <a:r>
              <a:rPr sz="900" b="1" spc="-10" dirty="0">
                <a:solidFill>
                  <a:srgbClr val="231F20"/>
                </a:solidFill>
                <a:latin typeface="Calibri"/>
                <a:cs typeface="Calibri"/>
              </a:rPr>
              <a:t>до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іншого </a:t>
            </a: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ВНЗ/  </a:t>
            </a:r>
            <a:r>
              <a:rPr sz="900" b="1" spc="-25" dirty="0">
                <a:solidFill>
                  <a:srgbClr val="231F20"/>
                </a:solidFill>
                <a:latin typeface="Calibri"/>
                <a:cs typeface="Calibri"/>
              </a:rPr>
              <a:t>НУ, </a:t>
            </a:r>
            <a:r>
              <a:rPr sz="900" b="1" spc="0" dirty="0">
                <a:solidFill>
                  <a:srgbClr val="231F20"/>
                </a:solidFill>
                <a:latin typeface="Calibri"/>
                <a:cs typeface="Calibri"/>
              </a:rPr>
              <a:t>в </a:t>
            </a:r>
            <a:r>
              <a:rPr sz="900" b="1" spc="-15" dirty="0">
                <a:solidFill>
                  <a:srgbClr val="231F20"/>
                </a:solidFill>
                <a:latin typeface="Calibri"/>
                <a:cs typeface="Calibri"/>
              </a:rPr>
              <a:t>якому </a:t>
            </a:r>
            <a:r>
              <a:rPr sz="900" b="1" spc="-5" dirty="0">
                <a:solidFill>
                  <a:srgbClr val="231F20"/>
                </a:solidFill>
                <a:latin typeface="Calibri"/>
                <a:cs typeface="Calibri"/>
              </a:rPr>
              <a:t>сформована 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постійно діюча </a:t>
            </a:r>
            <a:r>
              <a:rPr sz="900" b="1" spc="0" dirty="0">
                <a:solidFill>
                  <a:srgbClr val="231F20"/>
                </a:solidFill>
                <a:latin typeface="Calibri"/>
                <a:cs typeface="Calibri"/>
              </a:rPr>
              <a:t>спеціалізо- 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вана вчена </a:t>
            </a:r>
            <a:r>
              <a:rPr sz="900" b="1" spc="-5" dirty="0">
                <a:solidFill>
                  <a:srgbClr val="231F20"/>
                </a:solidFill>
                <a:latin typeface="Calibri"/>
                <a:cs typeface="Calibri"/>
              </a:rPr>
              <a:t>рада. </a:t>
            </a:r>
            <a:r>
              <a:rPr sz="900" b="1" spc="0" dirty="0">
                <a:solidFill>
                  <a:srgbClr val="231F20"/>
                </a:solidFill>
                <a:latin typeface="Calibri"/>
                <a:cs typeface="Calibri"/>
              </a:rPr>
              <a:t>Дозволя-  ється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за </a:t>
            </a:r>
            <a:r>
              <a:rPr sz="900" b="1" spc="5" dirty="0">
                <a:solidFill>
                  <a:srgbClr val="231F20"/>
                </a:solidFill>
                <a:latin typeface="Calibri"/>
                <a:cs typeface="Calibri"/>
              </a:rPr>
              <a:t>таких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Calibri"/>
                <a:cs typeface="Calibri"/>
              </a:rPr>
              <a:t>умов: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125" dirty="0">
                <a:solidFill>
                  <a:srgbClr val="9E172F"/>
                </a:solidFill>
                <a:latin typeface="Arial"/>
                <a:cs typeface="Arial"/>
              </a:rPr>
              <a:t></a:t>
            </a:r>
            <a:r>
              <a:rPr sz="900" spc="-55" dirty="0">
                <a:solidFill>
                  <a:srgbClr val="9E172F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За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бажанням </a:t>
            </a:r>
            <a:r>
              <a:rPr sz="900" spc="0" dirty="0">
                <a:solidFill>
                  <a:srgbClr val="231F20"/>
                </a:solidFill>
                <a:latin typeface="Calibri"/>
                <a:cs typeface="Calibri"/>
              </a:rPr>
              <a:t>здобувача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spc="125" dirty="0">
                <a:solidFill>
                  <a:srgbClr val="9E172F"/>
                </a:solidFill>
                <a:latin typeface="Arial"/>
                <a:cs typeface="Arial"/>
              </a:rPr>
              <a:t> 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За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відсутності </a:t>
            </a:r>
            <a:r>
              <a:rPr sz="900" spc="-280" dirty="0">
                <a:solidFill>
                  <a:srgbClr val="231F20"/>
                </a:solidFill>
                <a:latin typeface="Calibri"/>
                <a:cs typeface="Calibri"/>
              </a:rPr>
              <a:t>підтримки </a:t>
            </a:r>
            <a:r>
              <a:rPr sz="900" spc="-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0" dirty="0">
                <a:solidFill>
                  <a:srgbClr val="231F20"/>
                </a:solidFill>
                <a:latin typeface="Calibri"/>
                <a:cs typeface="Calibri"/>
              </a:rPr>
              <a:t>наукового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керівника</a:t>
            </a:r>
            <a:endParaRPr sz="900">
              <a:latin typeface="Calibri"/>
              <a:cs typeface="Calibri"/>
            </a:endParaRPr>
          </a:p>
          <a:p>
            <a:pPr marL="12700" marR="20955">
              <a:lnSpc>
                <a:spcPct val="100000"/>
              </a:lnSpc>
            </a:pPr>
            <a:r>
              <a:rPr sz="900" spc="125" dirty="0">
                <a:solidFill>
                  <a:srgbClr val="9E172F"/>
                </a:solidFill>
                <a:latin typeface="Arial"/>
                <a:cs typeface="Arial"/>
              </a:rPr>
              <a:t></a:t>
            </a:r>
            <a:r>
              <a:rPr sz="900" spc="-85" dirty="0">
                <a:solidFill>
                  <a:srgbClr val="9E172F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За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відсутності у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ВНЗ/НУ, 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де </a:t>
            </a:r>
            <a:r>
              <a:rPr sz="900" spc="0" dirty="0">
                <a:solidFill>
                  <a:srgbClr val="231F20"/>
                </a:solidFill>
                <a:latin typeface="Calibri"/>
                <a:cs typeface="Calibri"/>
              </a:rPr>
              <a:t>відбувалась підготовка,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сертифікату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НАЗЯВО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про  </a:t>
            </a:r>
            <a:r>
              <a:rPr sz="900" spc="0" dirty="0">
                <a:solidFill>
                  <a:srgbClr val="231F20"/>
                </a:solidFill>
                <a:latin typeface="Calibri"/>
                <a:cs typeface="Calibri"/>
              </a:rPr>
              <a:t>акредитацію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освітньо-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наукової </a:t>
            </a:r>
            <a:r>
              <a:rPr sz="900" spc="0" dirty="0">
                <a:solidFill>
                  <a:srgbClr val="231F20"/>
                </a:solidFill>
                <a:latin typeface="Calibri"/>
                <a:cs typeface="Calibri"/>
              </a:rPr>
              <a:t>програми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за цією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спеціальністю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91359" y="2330717"/>
            <a:ext cx="14217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9E172F"/>
                </a:solidFill>
                <a:latin typeface="Calibri"/>
                <a:cs typeface="Calibri"/>
              </a:rPr>
              <a:t>Не </a:t>
            </a:r>
            <a:r>
              <a:rPr sz="900" b="1" spc="-5" dirty="0">
                <a:solidFill>
                  <a:srgbClr val="9E172F"/>
                </a:solidFill>
                <a:latin typeface="Calibri"/>
                <a:cs typeface="Calibri"/>
              </a:rPr>
              <a:t>сформована </a:t>
            </a:r>
            <a:r>
              <a:rPr sz="900" b="1" dirty="0">
                <a:solidFill>
                  <a:srgbClr val="9E172F"/>
                </a:solidFill>
                <a:latin typeface="Calibri"/>
                <a:cs typeface="Calibri"/>
              </a:rPr>
              <a:t>постійно  діюча спеціалізована вчена  </a:t>
            </a:r>
            <a:r>
              <a:rPr sz="900" b="1" spc="-5" dirty="0">
                <a:solidFill>
                  <a:srgbClr val="9E172F"/>
                </a:solidFill>
                <a:latin typeface="Calibri"/>
                <a:cs typeface="Calibri"/>
              </a:rPr>
              <a:t>рада </a:t>
            </a:r>
            <a:r>
              <a:rPr sz="900" b="1" dirty="0">
                <a:solidFill>
                  <a:srgbClr val="9E172F"/>
                </a:solidFill>
                <a:latin typeface="Calibri"/>
                <a:cs typeface="Calibri"/>
              </a:rPr>
              <a:t>за спеціальністю  здобувача у </a:t>
            </a:r>
            <a:r>
              <a:rPr sz="900" b="1" spc="-5" dirty="0">
                <a:solidFill>
                  <a:srgbClr val="9E172F"/>
                </a:solidFill>
                <a:latin typeface="Calibri"/>
                <a:cs typeface="Calibri"/>
              </a:rPr>
              <a:t>ВНЗ/НУ, де  </a:t>
            </a:r>
            <a:r>
              <a:rPr sz="900" b="1" dirty="0">
                <a:solidFill>
                  <a:srgbClr val="9E172F"/>
                </a:solidFill>
                <a:latin typeface="Calibri"/>
                <a:cs typeface="Calibri"/>
              </a:rPr>
              <a:t>відбувалась</a:t>
            </a:r>
            <a:r>
              <a:rPr sz="900" b="1" spc="-10" dirty="0">
                <a:solidFill>
                  <a:srgbClr val="9E172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9E172F"/>
                </a:solidFill>
                <a:latin typeface="Calibri"/>
                <a:cs typeface="Calibri"/>
              </a:rPr>
              <a:t>підготовка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33248" y="1892820"/>
            <a:ext cx="4244340" cy="360045"/>
          </a:xfrm>
          <a:custGeom>
            <a:avLst/>
            <a:gdLst/>
            <a:ahLst/>
            <a:cxnLst/>
            <a:rect l="l" t="t" r="r" b="b"/>
            <a:pathLst>
              <a:path w="4244340" h="360044">
                <a:moveTo>
                  <a:pt x="4243920" y="0"/>
                </a:moveTo>
                <a:lnTo>
                  <a:pt x="0" y="0"/>
                </a:lnTo>
                <a:lnTo>
                  <a:pt x="0" y="359867"/>
                </a:lnTo>
                <a:lnTo>
                  <a:pt x="4243920" y="359867"/>
                </a:lnTo>
                <a:lnTo>
                  <a:pt x="4243920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33248" y="1892820"/>
            <a:ext cx="4244340" cy="360045"/>
          </a:xfrm>
          <a:custGeom>
            <a:avLst/>
            <a:gdLst/>
            <a:ahLst/>
            <a:cxnLst/>
            <a:rect l="l" t="t" r="r" b="b"/>
            <a:pathLst>
              <a:path w="4244340" h="360044">
                <a:moveTo>
                  <a:pt x="4243920" y="0"/>
                </a:moveTo>
                <a:lnTo>
                  <a:pt x="0" y="0"/>
                </a:lnTo>
                <a:lnTo>
                  <a:pt x="0" y="359867"/>
                </a:lnTo>
                <a:lnTo>
                  <a:pt x="4243920" y="359867"/>
                </a:lnTo>
                <a:lnTo>
                  <a:pt x="4243920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44301" y="2330462"/>
            <a:ext cx="14452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31F20"/>
                </a:solidFill>
                <a:latin typeface="Calibri"/>
                <a:cs typeface="Calibri"/>
              </a:rPr>
              <a:t>Сформована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постійно діюча  спеціалізована вчена </a:t>
            </a:r>
            <a:r>
              <a:rPr sz="900" b="1" spc="-5" dirty="0">
                <a:solidFill>
                  <a:srgbClr val="231F20"/>
                </a:solidFill>
                <a:latin typeface="Calibri"/>
                <a:cs typeface="Calibri"/>
              </a:rPr>
              <a:t>рада 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за спеціальністю здобувача  у </a:t>
            </a:r>
            <a:r>
              <a:rPr sz="900" b="1" spc="-5" dirty="0">
                <a:solidFill>
                  <a:srgbClr val="231F20"/>
                </a:solidFill>
                <a:latin typeface="Calibri"/>
                <a:cs typeface="Calibri"/>
              </a:rPr>
              <a:t>ВНЗ/НУ, де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відбувалась  підготовка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49614" y="3286607"/>
            <a:ext cx="13093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Формування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разової  </a:t>
            </a:r>
            <a:r>
              <a:rPr sz="1000" b="1" spc="0" dirty="0">
                <a:solidFill>
                  <a:srgbClr val="FFFFFF"/>
                </a:solidFill>
                <a:latin typeface="Calibri"/>
                <a:cs typeface="Calibri"/>
              </a:rPr>
              <a:t>спеціалізованої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вченої 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ради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за спеціальністю  здобувача у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ВНЗ/НУ,  де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відбувалась  підготовка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47661" y="1590090"/>
            <a:ext cx="4914900" cy="509270"/>
          </a:xfrm>
          <a:custGeom>
            <a:avLst/>
            <a:gdLst/>
            <a:ahLst/>
            <a:cxnLst/>
            <a:rect l="l" t="t" r="r" b="b"/>
            <a:pathLst>
              <a:path w="4914900" h="509269">
                <a:moveTo>
                  <a:pt x="4914341" y="0"/>
                </a:moveTo>
                <a:lnTo>
                  <a:pt x="0" y="0"/>
                </a:lnTo>
                <a:lnTo>
                  <a:pt x="0" y="508723"/>
                </a:lnTo>
                <a:lnTo>
                  <a:pt x="4914341" y="508723"/>
                </a:lnTo>
                <a:lnTo>
                  <a:pt x="4914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7661" y="1590090"/>
            <a:ext cx="4914900" cy="509270"/>
          </a:xfrm>
          <a:custGeom>
            <a:avLst/>
            <a:gdLst/>
            <a:ahLst/>
            <a:cxnLst/>
            <a:rect l="l" t="t" r="r" b="b"/>
            <a:pathLst>
              <a:path w="4914900" h="509269">
                <a:moveTo>
                  <a:pt x="4914341" y="0"/>
                </a:moveTo>
                <a:lnTo>
                  <a:pt x="0" y="0"/>
                </a:lnTo>
                <a:lnTo>
                  <a:pt x="0" y="508723"/>
                </a:lnTo>
                <a:lnTo>
                  <a:pt x="4914341" y="508723"/>
                </a:lnTo>
                <a:lnTo>
                  <a:pt x="4914341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9999" y="1619453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225005" y="0"/>
                </a:moveTo>
                <a:lnTo>
                  <a:pt x="179658" y="4570"/>
                </a:lnTo>
                <a:lnTo>
                  <a:pt x="137422" y="17679"/>
                </a:lnTo>
                <a:lnTo>
                  <a:pt x="99202" y="38422"/>
                </a:lnTo>
                <a:lnTo>
                  <a:pt x="65901" y="65895"/>
                </a:lnTo>
                <a:lnTo>
                  <a:pt x="38426" y="99193"/>
                </a:lnTo>
                <a:lnTo>
                  <a:pt x="17681" y="137411"/>
                </a:lnTo>
                <a:lnTo>
                  <a:pt x="4571" y="179646"/>
                </a:lnTo>
                <a:lnTo>
                  <a:pt x="0" y="224993"/>
                </a:lnTo>
                <a:lnTo>
                  <a:pt x="4571" y="270340"/>
                </a:lnTo>
                <a:lnTo>
                  <a:pt x="17681" y="312576"/>
                </a:lnTo>
                <a:lnTo>
                  <a:pt x="38426" y="350797"/>
                </a:lnTo>
                <a:lnTo>
                  <a:pt x="65901" y="384097"/>
                </a:lnTo>
                <a:lnTo>
                  <a:pt x="99202" y="411572"/>
                </a:lnTo>
                <a:lnTo>
                  <a:pt x="137422" y="432317"/>
                </a:lnTo>
                <a:lnTo>
                  <a:pt x="179658" y="445427"/>
                </a:lnTo>
                <a:lnTo>
                  <a:pt x="225005" y="449999"/>
                </a:lnTo>
                <a:lnTo>
                  <a:pt x="270348" y="445427"/>
                </a:lnTo>
                <a:lnTo>
                  <a:pt x="312581" y="432317"/>
                </a:lnTo>
                <a:lnTo>
                  <a:pt x="350800" y="411572"/>
                </a:lnTo>
                <a:lnTo>
                  <a:pt x="384098" y="384097"/>
                </a:lnTo>
                <a:lnTo>
                  <a:pt x="411572" y="350797"/>
                </a:lnTo>
                <a:lnTo>
                  <a:pt x="432317" y="312576"/>
                </a:lnTo>
                <a:lnTo>
                  <a:pt x="445427" y="270340"/>
                </a:lnTo>
                <a:lnTo>
                  <a:pt x="449999" y="224993"/>
                </a:lnTo>
                <a:lnTo>
                  <a:pt x="445427" y="179646"/>
                </a:lnTo>
                <a:lnTo>
                  <a:pt x="432317" y="137411"/>
                </a:lnTo>
                <a:lnTo>
                  <a:pt x="411572" y="99193"/>
                </a:lnTo>
                <a:lnTo>
                  <a:pt x="384098" y="65895"/>
                </a:lnTo>
                <a:lnTo>
                  <a:pt x="350800" y="38422"/>
                </a:lnTo>
                <a:lnTo>
                  <a:pt x="312581" y="17679"/>
                </a:lnTo>
                <a:lnTo>
                  <a:pt x="270348" y="4570"/>
                </a:lnTo>
                <a:lnTo>
                  <a:pt x="225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9999" y="1619453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449999" y="224993"/>
                </a:moveTo>
                <a:lnTo>
                  <a:pt x="445427" y="270340"/>
                </a:lnTo>
                <a:lnTo>
                  <a:pt x="432317" y="312576"/>
                </a:lnTo>
                <a:lnTo>
                  <a:pt x="411572" y="350797"/>
                </a:lnTo>
                <a:lnTo>
                  <a:pt x="384098" y="384097"/>
                </a:lnTo>
                <a:lnTo>
                  <a:pt x="350800" y="411572"/>
                </a:lnTo>
                <a:lnTo>
                  <a:pt x="312581" y="432317"/>
                </a:lnTo>
                <a:lnTo>
                  <a:pt x="270348" y="445427"/>
                </a:lnTo>
                <a:lnTo>
                  <a:pt x="225005" y="449999"/>
                </a:lnTo>
                <a:lnTo>
                  <a:pt x="179658" y="445427"/>
                </a:lnTo>
                <a:lnTo>
                  <a:pt x="137422" y="432317"/>
                </a:lnTo>
                <a:lnTo>
                  <a:pt x="99202" y="411572"/>
                </a:lnTo>
                <a:lnTo>
                  <a:pt x="65901" y="384097"/>
                </a:lnTo>
                <a:lnTo>
                  <a:pt x="38426" y="350797"/>
                </a:lnTo>
                <a:lnTo>
                  <a:pt x="17681" y="312576"/>
                </a:lnTo>
                <a:lnTo>
                  <a:pt x="4571" y="270340"/>
                </a:lnTo>
                <a:lnTo>
                  <a:pt x="0" y="224993"/>
                </a:lnTo>
                <a:lnTo>
                  <a:pt x="4571" y="179646"/>
                </a:lnTo>
                <a:lnTo>
                  <a:pt x="17681" y="137411"/>
                </a:lnTo>
                <a:lnTo>
                  <a:pt x="38426" y="99193"/>
                </a:lnTo>
                <a:lnTo>
                  <a:pt x="65901" y="65895"/>
                </a:lnTo>
                <a:lnTo>
                  <a:pt x="99202" y="38422"/>
                </a:lnTo>
                <a:lnTo>
                  <a:pt x="137422" y="17679"/>
                </a:lnTo>
                <a:lnTo>
                  <a:pt x="179658" y="4570"/>
                </a:lnTo>
                <a:lnTo>
                  <a:pt x="225005" y="0"/>
                </a:lnTo>
                <a:lnTo>
                  <a:pt x="270348" y="4570"/>
                </a:lnTo>
                <a:lnTo>
                  <a:pt x="312581" y="17679"/>
                </a:lnTo>
                <a:lnTo>
                  <a:pt x="350800" y="38422"/>
                </a:lnTo>
                <a:lnTo>
                  <a:pt x="384098" y="65895"/>
                </a:lnTo>
                <a:lnTo>
                  <a:pt x="411572" y="99193"/>
                </a:lnTo>
                <a:lnTo>
                  <a:pt x="432317" y="137411"/>
                </a:lnTo>
                <a:lnTo>
                  <a:pt x="445427" y="179646"/>
                </a:lnTo>
                <a:lnTo>
                  <a:pt x="449999" y="224993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7661" y="978065"/>
            <a:ext cx="4914900" cy="509270"/>
          </a:xfrm>
          <a:custGeom>
            <a:avLst/>
            <a:gdLst/>
            <a:ahLst/>
            <a:cxnLst/>
            <a:rect l="l" t="t" r="r" b="b"/>
            <a:pathLst>
              <a:path w="4914900" h="509269">
                <a:moveTo>
                  <a:pt x="4914341" y="0"/>
                </a:moveTo>
                <a:lnTo>
                  <a:pt x="0" y="0"/>
                </a:lnTo>
                <a:lnTo>
                  <a:pt x="0" y="508723"/>
                </a:lnTo>
                <a:lnTo>
                  <a:pt x="4914341" y="508723"/>
                </a:lnTo>
                <a:lnTo>
                  <a:pt x="4914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7661" y="978065"/>
            <a:ext cx="4914900" cy="509270"/>
          </a:xfrm>
          <a:custGeom>
            <a:avLst/>
            <a:gdLst/>
            <a:ahLst/>
            <a:cxnLst/>
            <a:rect l="l" t="t" r="r" b="b"/>
            <a:pathLst>
              <a:path w="4914900" h="509269">
                <a:moveTo>
                  <a:pt x="4914341" y="0"/>
                </a:moveTo>
                <a:lnTo>
                  <a:pt x="0" y="0"/>
                </a:lnTo>
                <a:lnTo>
                  <a:pt x="0" y="508723"/>
                </a:lnTo>
                <a:lnTo>
                  <a:pt x="4914341" y="508723"/>
                </a:lnTo>
                <a:lnTo>
                  <a:pt x="4914341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10836275" cy="760730"/>
          </a:xfrm>
          <a:custGeom>
            <a:avLst/>
            <a:gdLst/>
            <a:ahLst/>
            <a:cxnLst/>
            <a:rect l="l" t="t" r="r" b="b"/>
            <a:pathLst>
              <a:path w="10836275" h="760730">
                <a:moveTo>
                  <a:pt x="10835995" y="760247"/>
                </a:moveTo>
                <a:lnTo>
                  <a:pt x="0" y="760247"/>
                </a:lnTo>
                <a:lnTo>
                  <a:pt x="0" y="0"/>
                </a:lnTo>
                <a:lnTo>
                  <a:pt x="10835995" y="0"/>
                </a:lnTo>
                <a:lnTo>
                  <a:pt x="10835995" y="760247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0260" y="760247"/>
            <a:ext cx="10115550" cy="0"/>
          </a:xfrm>
          <a:custGeom>
            <a:avLst/>
            <a:gdLst/>
            <a:ahLst/>
            <a:cxnLst/>
            <a:rect l="l" t="t" r="r" b="b"/>
            <a:pathLst>
              <a:path w="10115550">
                <a:moveTo>
                  <a:pt x="0" y="0"/>
                </a:moveTo>
                <a:lnTo>
                  <a:pt x="10115486" y="0"/>
                </a:lnTo>
              </a:path>
            </a:pathLst>
          </a:custGeom>
          <a:ln w="2857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347303" y="243916"/>
            <a:ext cx="7999730" cy="41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b="0" u="none" spc="-35" dirty="0">
                <a:solidFill>
                  <a:srgbClr val="3B3A3B"/>
                </a:solidFill>
                <a:latin typeface="Century Gothic"/>
                <a:cs typeface="Century Gothic"/>
              </a:rPr>
              <a:t>ПРОЦЕДУРА </a:t>
            </a:r>
            <a:r>
              <a:rPr sz="2550" b="0" u="none" spc="-25" dirty="0">
                <a:solidFill>
                  <a:srgbClr val="3B3A3B"/>
                </a:solidFill>
                <a:latin typeface="Century Gothic"/>
                <a:cs typeface="Century Gothic"/>
              </a:rPr>
              <a:t>ЗАХИСТУ </a:t>
            </a:r>
            <a:r>
              <a:rPr sz="2550" b="0" u="none" spc="-20" dirty="0">
                <a:solidFill>
                  <a:srgbClr val="3B3A3B"/>
                </a:solidFill>
                <a:latin typeface="Century Gothic"/>
                <a:cs typeface="Century Gothic"/>
              </a:rPr>
              <a:t>ДОКТОРА </a:t>
            </a:r>
            <a:r>
              <a:rPr sz="2550" b="0" u="none" spc="-10" dirty="0">
                <a:solidFill>
                  <a:srgbClr val="3B3A3B"/>
                </a:solidFill>
                <a:latin typeface="Century Gothic"/>
                <a:cs typeface="Century Gothic"/>
              </a:rPr>
              <a:t>ФІЛОСОФІЇ</a:t>
            </a:r>
            <a:r>
              <a:rPr sz="2550" b="0" u="none" spc="-330" dirty="0">
                <a:solidFill>
                  <a:srgbClr val="3B3A3B"/>
                </a:solidFill>
                <a:latin typeface="Century Gothic"/>
                <a:cs typeface="Century Gothic"/>
              </a:rPr>
              <a:t> </a:t>
            </a:r>
            <a:r>
              <a:rPr sz="2550" b="0" u="none" spc="-15" dirty="0">
                <a:solidFill>
                  <a:srgbClr val="3B3A3B"/>
                </a:solidFill>
                <a:latin typeface="Century Gothic"/>
                <a:cs typeface="Century Gothic"/>
              </a:rPr>
              <a:t>(PHD)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05302" y="1076680"/>
            <a:ext cx="45078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sz="1700" dirty="0">
                <a:solidFill>
                  <a:srgbClr val="58595B"/>
                </a:solidFill>
                <a:latin typeface="Century Gothic"/>
                <a:cs typeface="Century Gothic"/>
              </a:rPr>
              <a:t>1.</a:t>
            </a:r>
            <a:r>
              <a:rPr sz="1700" spc="-200" dirty="0">
                <a:solidFill>
                  <a:srgbClr val="58595B"/>
                </a:solidFill>
                <a:latin typeface="Century Gothic"/>
                <a:cs typeface="Century Gothic"/>
              </a:rPr>
              <a:t> </a:t>
            </a:r>
            <a:r>
              <a:rPr sz="1000" b="1" spc="0" dirty="0">
                <a:solidFill>
                  <a:srgbClr val="231F20"/>
                </a:solidFill>
                <a:latin typeface="Calibri"/>
                <a:cs typeface="Calibri"/>
              </a:rPr>
              <a:t>ПІДГОТОВКА </a:t>
            </a:r>
            <a:r>
              <a:rPr sz="1000" b="1" spc="25" dirty="0">
                <a:solidFill>
                  <a:srgbClr val="231F20"/>
                </a:solidFill>
                <a:latin typeface="Calibri"/>
                <a:cs typeface="Calibri"/>
              </a:rPr>
              <a:t>В 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АСПІРАНТУРІ </a:t>
            </a:r>
            <a:r>
              <a:rPr sz="1000" spc="0" dirty="0">
                <a:solidFill>
                  <a:srgbClr val="231F20"/>
                </a:solidFill>
                <a:latin typeface="Calibri"/>
                <a:cs typeface="Calibri"/>
              </a:rPr>
              <a:t>(регулюється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Порядком </a:t>
            </a:r>
            <a:r>
              <a:rPr sz="1000" spc="0" dirty="0">
                <a:solidFill>
                  <a:srgbClr val="231F20"/>
                </a:solidFill>
                <a:latin typeface="Calibri"/>
                <a:cs typeface="Calibri"/>
              </a:rPr>
              <a:t>підготовки 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аспірантів </a:t>
            </a:r>
            <a:r>
              <a:rPr sz="1000" spc="155" dirty="0">
                <a:solidFill>
                  <a:srgbClr val="231F20"/>
                </a:solidFill>
                <a:latin typeface="Calibri"/>
                <a:cs typeface="Calibri"/>
              </a:rPr>
              <a:t>–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05355" y="1229080"/>
            <a:ext cx="4519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Постанова КМУ№261), 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в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т.ч.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написання </a:t>
            </a:r>
            <a:r>
              <a:rPr sz="1000" spc="0" dirty="0">
                <a:solidFill>
                  <a:srgbClr val="231F20"/>
                </a:solidFill>
                <a:latin typeface="Calibri"/>
                <a:cs typeface="Calibri"/>
              </a:rPr>
              <a:t>статей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у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наукових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журналах та</a:t>
            </a:r>
            <a:r>
              <a:rPr sz="10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дисертації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81546" y="1469618"/>
            <a:ext cx="13360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00947D"/>
                </a:solidFill>
                <a:latin typeface="Calibri"/>
                <a:cs typeface="Calibri"/>
              </a:rPr>
              <a:t>ВІДСУТНІСТЬ</a:t>
            </a:r>
            <a:r>
              <a:rPr sz="1000" b="1" spc="-35" dirty="0">
                <a:solidFill>
                  <a:srgbClr val="00947D"/>
                </a:solidFill>
                <a:latin typeface="Calibri"/>
                <a:cs typeface="Calibri"/>
              </a:rPr>
              <a:t> </a:t>
            </a:r>
            <a:r>
              <a:rPr sz="1000" b="1" spc="0" dirty="0">
                <a:solidFill>
                  <a:srgbClr val="00947D"/>
                </a:solidFill>
                <a:latin typeface="Calibri"/>
                <a:cs typeface="Calibri"/>
              </a:rPr>
              <a:t>ПЛАГІАТУ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149628" y="4080129"/>
            <a:ext cx="2212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31F20"/>
                </a:solidFill>
                <a:latin typeface="Calibri"/>
                <a:cs typeface="Calibri"/>
              </a:rPr>
              <a:t>Надання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права повторного </a:t>
            </a:r>
            <a:r>
              <a:rPr sz="900" b="1" spc="5" dirty="0">
                <a:solidFill>
                  <a:srgbClr val="231F20"/>
                </a:solidFill>
                <a:latin typeface="Calibri"/>
                <a:cs typeface="Calibri"/>
              </a:rPr>
              <a:t>захисту </a:t>
            </a:r>
            <a:r>
              <a:rPr sz="900" b="1" spc="0" dirty="0">
                <a:solidFill>
                  <a:srgbClr val="231F20"/>
                </a:solidFill>
                <a:latin typeface="Calibri"/>
                <a:cs typeface="Calibri"/>
              </a:rPr>
              <a:t>після  </a:t>
            </a:r>
            <a:r>
              <a:rPr sz="900" b="1" spc="-5" dirty="0">
                <a:solidFill>
                  <a:srgbClr val="231F20"/>
                </a:solidFill>
                <a:latin typeface="Calibri"/>
                <a:cs typeface="Calibri"/>
              </a:rPr>
              <a:t>внесення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корективів у </a:t>
            </a:r>
            <a:r>
              <a:rPr sz="900" b="1" spc="-5" dirty="0">
                <a:solidFill>
                  <a:srgbClr val="231F20"/>
                </a:solidFill>
                <a:latin typeface="Calibri"/>
                <a:cs typeface="Calibri"/>
              </a:rPr>
              <a:t>представлений</a:t>
            </a:r>
            <a:r>
              <a:rPr sz="900" b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0" dirty="0">
                <a:solidFill>
                  <a:srgbClr val="231F20"/>
                </a:solidFill>
                <a:latin typeface="Calibri"/>
                <a:cs typeface="Calibri"/>
              </a:rPr>
              <a:t>текст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47661" y="5167896"/>
            <a:ext cx="4914900" cy="527050"/>
          </a:xfrm>
          <a:custGeom>
            <a:avLst/>
            <a:gdLst/>
            <a:ahLst/>
            <a:cxnLst/>
            <a:rect l="l" t="t" r="r" b="b"/>
            <a:pathLst>
              <a:path w="4914900" h="527050">
                <a:moveTo>
                  <a:pt x="4914836" y="0"/>
                </a:moveTo>
                <a:lnTo>
                  <a:pt x="0" y="0"/>
                </a:lnTo>
                <a:lnTo>
                  <a:pt x="0" y="526732"/>
                </a:lnTo>
                <a:lnTo>
                  <a:pt x="4914836" y="526732"/>
                </a:lnTo>
                <a:lnTo>
                  <a:pt x="4914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7661" y="5167896"/>
            <a:ext cx="4914900" cy="527050"/>
          </a:xfrm>
          <a:custGeom>
            <a:avLst/>
            <a:gdLst/>
            <a:ahLst/>
            <a:cxnLst/>
            <a:rect l="l" t="t" r="r" b="b"/>
            <a:pathLst>
              <a:path w="4914900" h="527050">
                <a:moveTo>
                  <a:pt x="4914836" y="0"/>
                </a:moveTo>
                <a:lnTo>
                  <a:pt x="0" y="0"/>
                </a:lnTo>
                <a:lnTo>
                  <a:pt x="0" y="526732"/>
                </a:lnTo>
                <a:lnTo>
                  <a:pt x="4914836" y="526732"/>
                </a:lnTo>
                <a:lnTo>
                  <a:pt x="4914836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7661" y="4531055"/>
            <a:ext cx="4914900" cy="527050"/>
          </a:xfrm>
          <a:custGeom>
            <a:avLst/>
            <a:gdLst/>
            <a:ahLst/>
            <a:cxnLst/>
            <a:rect l="l" t="t" r="r" b="b"/>
            <a:pathLst>
              <a:path w="4914900" h="527050">
                <a:moveTo>
                  <a:pt x="4914836" y="0"/>
                </a:moveTo>
                <a:lnTo>
                  <a:pt x="0" y="0"/>
                </a:lnTo>
                <a:lnTo>
                  <a:pt x="0" y="526719"/>
                </a:lnTo>
                <a:lnTo>
                  <a:pt x="4914836" y="526719"/>
                </a:lnTo>
                <a:lnTo>
                  <a:pt x="4914836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7661" y="4531055"/>
            <a:ext cx="4914900" cy="527050"/>
          </a:xfrm>
          <a:custGeom>
            <a:avLst/>
            <a:gdLst/>
            <a:ahLst/>
            <a:cxnLst/>
            <a:rect l="l" t="t" r="r" b="b"/>
            <a:pathLst>
              <a:path w="4914900" h="527050">
                <a:moveTo>
                  <a:pt x="4914836" y="0"/>
                </a:moveTo>
                <a:lnTo>
                  <a:pt x="0" y="0"/>
                </a:lnTo>
                <a:lnTo>
                  <a:pt x="0" y="526719"/>
                </a:lnTo>
                <a:lnTo>
                  <a:pt x="4914836" y="526719"/>
                </a:lnTo>
                <a:lnTo>
                  <a:pt x="4914836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905273" y="5278005"/>
            <a:ext cx="24110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z="1700" spc="40" dirty="0">
                <a:solidFill>
                  <a:srgbClr val="58595B"/>
                </a:solidFill>
                <a:latin typeface="Century Gothic"/>
                <a:cs typeface="Century Gothic"/>
              </a:rPr>
              <a:t>4.</a:t>
            </a:r>
            <a:r>
              <a:rPr sz="1700" spc="-220" dirty="0">
                <a:solidFill>
                  <a:srgbClr val="58595B"/>
                </a:solidFill>
                <a:latin typeface="Century Gothic"/>
                <a:cs typeface="Century Gothic"/>
              </a:rPr>
              <a:t>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ОПРИЛЮДНЕННЯ </a:t>
            </a:r>
            <a:r>
              <a:rPr sz="1000" b="1" spc="0" dirty="0">
                <a:solidFill>
                  <a:srgbClr val="231F20"/>
                </a:solidFill>
                <a:latin typeface="Calibri"/>
                <a:cs typeface="Calibri"/>
              </a:rPr>
              <a:t>НА </a:t>
            </a: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САЙТІ ВНЗ/НУ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30"/>
              </a:lnSpc>
            </a:pPr>
            <a:r>
              <a:rPr sz="1000" b="1" spc="10" dirty="0">
                <a:solidFill>
                  <a:srgbClr val="231F20"/>
                </a:solidFill>
                <a:latin typeface="Calibri"/>
                <a:cs typeface="Calibri"/>
              </a:rPr>
              <a:t>ДИСЕРТАЦІЇ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ТА </a:t>
            </a:r>
            <a:r>
              <a:rPr sz="1000" b="1" spc="0" dirty="0">
                <a:solidFill>
                  <a:srgbClr val="231F20"/>
                </a:solidFill>
                <a:latin typeface="Calibri"/>
                <a:cs typeface="Calibri"/>
              </a:rPr>
              <a:t>ВІДОМОСТЕЙ ПРО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30" dirty="0">
                <a:solidFill>
                  <a:srgbClr val="231F20"/>
                </a:solidFill>
                <a:latin typeface="Calibri"/>
                <a:cs typeface="Calibri"/>
              </a:rPr>
              <a:t>ЗАХИСТ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19207" y="5280241"/>
            <a:ext cx="1517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125" dirty="0">
                <a:solidFill>
                  <a:srgbClr val="9E172F"/>
                </a:solidFill>
                <a:latin typeface="Arial"/>
                <a:cs typeface="Arial"/>
              </a:rPr>
              <a:t>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Не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пізніше,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ніж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за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6 </a:t>
            </a:r>
            <a:r>
              <a:rPr sz="900" spc="-270" dirty="0">
                <a:solidFill>
                  <a:srgbClr val="231F20"/>
                </a:solidFill>
                <a:latin typeface="Calibri"/>
                <a:cs typeface="Calibri"/>
              </a:rPr>
              <a:t>тижнів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до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дати </a:t>
            </a:r>
            <a:r>
              <a:rPr sz="900" spc="0" dirty="0">
                <a:solidFill>
                  <a:srgbClr val="231F20"/>
                </a:solidFill>
                <a:latin typeface="Calibri"/>
                <a:cs typeface="Calibri"/>
              </a:rPr>
              <a:t>публічного</a:t>
            </a:r>
            <a:r>
              <a:rPr sz="9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захисту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81686" y="6335355"/>
            <a:ext cx="3668395" cy="584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000" spc="135" dirty="0">
                <a:solidFill>
                  <a:srgbClr val="9E172F"/>
                </a:solidFill>
                <a:latin typeface="Arial"/>
                <a:cs typeface="Arial"/>
              </a:rPr>
              <a:t>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НАЗЯВО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має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право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вибіркової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перевірки </a:t>
            </a:r>
            <a:r>
              <a:rPr sz="900" spc="0" dirty="0">
                <a:solidFill>
                  <a:srgbClr val="231F20"/>
                </a:solidFill>
                <a:latin typeface="Calibri"/>
                <a:cs typeface="Calibri"/>
              </a:rPr>
              <a:t>присуджених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ступенів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00"/>
              </a:spcBef>
            </a:pPr>
            <a:r>
              <a:rPr sz="1000" spc="135" dirty="0">
                <a:solidFill>
                  <a:srgbClr val="9E172F"/>
                </a:solidFill>
                <a:latin typeface="Arial"/>
                <a:cs typeface="Arial"/>
              </a:rPr>
              <a:t> 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НАЗЯВО 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може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скасувати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рішення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спеціалізованої вченої </a:t>
            </a:r>
            <a:r>
              <a:rPr sz="1000" spc="-300" dirty="0">
                <a:solidFill>
                  <a:srgbClr val="231F20"/>
                </a:solidFill>
                <a:latin typeface="Calibri"/>
                <a:cs typeface="Calibri"/>
              </a:rPr>
              <a:t>ради, </a:t>
            </a:r>
            <a:r>
              <a:rPr sz="100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0" dirty="0">
                <a:solidFill>
                  <a:srgbClr val="231F20"/>
                </a:solidFill>
                <a:latin typeface="Calibri"/>
                <a:cs typeface="Calibri"/>
              </a:rPr>
              <a:t>якщо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експертиза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покаже, </a:t>
            </a:r>
            <a:r>
              <a:rPr sz="1000" spc="0" dirty="0">
                <a:solidFill>
                  <a:srgbClr val="231F20"/>
                </a:solidFill>
                <a:latin typeface="Calibri"/>
                <a:cs typeface="Calibri"/>
              </a:rPr>
              <a:t>що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скарга</a:t>
            </a:r>
            <a:r>
              <a:rPr sz="10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0" dirty="0">
                <a:solidFill>
                  <a:srgbClr val="231F20"/>
                </a:solidFill>
                <a:latin typeface="Calibri"/>
                <a:cs typeface="Calibri"/>
              </a:rPr>
              <a:t>обгрунтована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675869" y="7125676"/>
            <a:ext cx="611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5" dirty="0">
                <a:solidFill>
                  <a:srgbClr val="414042"/>
                </a:solidFill>
                <a:latin typeface="Calibri"/>
                <a:cs typeface="Calibri"/>
              </a:rPr>
              <a:t>–</a:t>
            </a:r>
            <a:r>
              <a:rPr sz="1000" b="1" spc="-1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414042"/>
                </a:solidFill>
                <a:latin typeface="Calibri"/>
                <a:cs typeface="Calibri"/>
              </a:rPr>
              <a:t>НОВАЦІЇ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60004" y="1007427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5">
                <a:moveTo>
                  <a:pt x="224993" y="0"/>
                </a:moveTo>
                <a:lnTo>
                  <a:pt x="179650" y="4570"/>
                </a:lnTo>
                <a:lnTo>
                  <a:pt x="137417" y="17679"/>
                </a:lnTo>
                <a:lnTo>
                  <a:pt x="99198" y="38422"/>
                </a:lnTo>
                <a:lnTo>
                  <a:pt x="65900" y="65895"/>
                </a:lnTo>
                <a:lnTo>
                  <a:pt x="38426" y="99193"/>
                </a:lnTo>
                <a:lnTo>
                  <a:pt x="17681" y="137411"/>
                </a:lnTo>
                <a:lnTo>
                  <a:pt x="4571" y="179646"/>
                </a:lnTo>
                <a:lnTo>
                  <a:pt x="0" y="224993"/>
                </a:lnTo>
                <a:lnTo>
                  <a:pt x="4571" y="270340"/>
                </a:lnTo>
                <a:lnTo>
                  <a:pt x="17681" y="312576"/>
                </a:lnTo>
                <a:lnTo>
                  <a:pt x="38426" y="350797"/>
                </a:lnTo>
                <a:lnTo>
                  <a:pt x="65900" y="384097"/>
                </a:lnTo>
                <a:lnTo>
                  <a:pt x="99198" y="411572"/>
                </a:lnTo>
                <a:lnTo>
                  <a:pt x="137417" y="432317"/>
                </a:lnTo>
                <a:lnTo>
                  <a:pt x="179650" y="445427"/>
                </a:lnTo>
                <a:lnTo>
                  <a:pt x="224993" y="449999"/>
                </a:lnTo>
                <a:lnTo>
                  <a:pt x="270340" y="445427"/>
                </a:lnTo>
                <a:lnTo>
                  <a:pt x="312576" y="432317"/>
                </a:lnTo>
                <a:lnTo>
                  <a:pt x="350797" y="411572"/>
                </a:lnTo>
                <a:lnTo>
                  <a:pt x="384097" y="384097"/>
                </a:lnTo>
                <a:lnTo>
                  <a:pt x="411572" y="350797"/>
                </a:lnTo>
                <a:lnTo>
                  <a:pt x="432317" y="312576"/>
                </a:lnTo>
                <a:lnTo>
                  <a:pt x="445427" y="270340"/>
                </a:lnTo>
                <a:lnTo>
                  <a:pt x="449999" y="224993"/>
                </a:lnTo>
                <a:lnTo>
                  <a:pt x="445427" y="179646"/>
                </a:lnTo>
                <a:lnTo>
                  <a:pt x="432317" y="137411"/>
                </a:lnTo>
                <a:lnTo>
                  <a:pt x="411572" y="99193"/>
                </a:lnTo>
                <a:lnTo>
                  <a:pt x="384097" y="65895"/>
                </a:lnTo>
                <a:lnTo>
                  <a:pt x="350797" y="38422"/>
                </a:lnTo>
                <a:lnTo>
                  <a:pt x="312576" y="17679"/>
                </a:lnTo>
                <a:lnTo>
                  <a:pt x="270340" y="4570"/>
                </a:lnTo>
                <a:lnTo>
                  <a:pt x="224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0004" y="1007427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5">
                <a:moveTo>
                  <a:pt x="449999" y="224993"/>
                </a:moveTo>
                <a:lnTo>
                  <a:pt x="445427" y="270340"/>
                </a:lnTo>
                <a:lnTo>
                  <a:pt x="432317" y="312576"/>
                </a:lnTo>
                <a:lnTo>
                  <a:pt x="411572" y="350797"/>
                </a:lnTo>
                <a:lnTo>
                  <a:pt x="384097" y="384097"/>
                </a:lnTo>
                <a:lnTo>
                  <a:pt x="350797" y="411572"/>
                </a:lnTo>
                <a:lnTo>
                  <a:pt x="312576" y="432317"/>
                </a:lnTo>
                <a:lnTo>
                  <a:pt x="270340" y="445427"/>
                </a:lnTo>
                <a:lnTo>
                  <a:pt x="224993" y="449999"/>
                </a:lnTo>
                <a:lnTo>
                  <a:pt x="179650" y="445427"/>
                </a:lnTo>
                <a:lnTo>
                  <a:pt x="137417" y="432317"/>
                </a:lnTo>
                <a:lnTo>
                  <a:pt x="99198" y="411572"/>
                </a:lnTo>
                <a:lnTo>
                  <a:pt x="65900" y="384097"/>
                </a:lnTo>
                <a:lnTo>
                  <a:pt x="38426" y="350797"/>
                </a:lnTo>
                <a:lnTo>
                  <a:pt x="17681" y="312576"/>
                </a:lnTo>
                <a:lnTo>
                  <a:pt x="4571" y="270340"/>
                </a:lnTo>
                <a:lnTo>
                  <a:pt x="0" y="224993"/>
                </a:lnTo>
                <a:lnTo>
                  <a:pt x="4571" y="179646"/>
                </a:lnTo>
                <a:lnTo>
                  <a:pt x="17681" y="137411"/>
                </a:lnTo>
                <a:lnTo>
                  <a:pt x="38426" y="99193"/>
                </a:lnTo>
                <a:lnTo>
                  <a:pt x="65900" y="65895"/>
                </a:lnTo>
                <a:lnTo>
                  <a:pt x="99198" y="38422"/>
                </a:lnTo>
                <a:lnTo>
                  <a:pt x="137417" y="17679"/>
                </a:lnTo>
                <a:lnTo>
                  <a:pt x="179650" y="4570"/>
                </a:lnTo>
                <a:lnTo>
                  <a:pt x="224993" y="0"/>
                </a:lnTo>
                <a:lnTo>
                  <a:pt x="270340" y="4570"/>
                </a:lnTo>
                <a:lnTo>
                  <a:pt x="312576" y="17679"/>
                </a:lnTo>
                <a:lnTo>
                  <a:pt x="350797" y="38422"/>
                </a:lnTo>
                <a:lnTo>
                  <a:pt x="384097" y="65895"/>
                </a:lnTo>
                <a:lnTo>
                  <a:pt x="411572" y="99193"/>
                </a:lnTo>
                <a:lnTo>
                  <a:pt x="432317" y="137411"/>
                </a:lnTo>
                <a:lnTo>
                  <a:pt x="445427" y="179646"/>
                </a:lnTo>
                <a:lnTo>
                  <a:pt x="449999" y="224993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7005" y="1034427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40">
                <a:moveTo>
                  <a:pt x="197993" y="0"/>
                </a:moveTo>
                <a:lnTo>
                  <a:pt x="152595" y="5229"/>
                </a:lnTo>
                <a:lnTo>
                  <a:pt x="110921" y="20124"/>
                </a:lnTo>
                <a:lnTo>
                  <a:pt x="74159" y="43497"/>
                </a:lnTo>
                <a:lnTo>
                  <a:pt x="43497" y="74159"/>
                </a:lnTo>
                <a:lnTo>
                  <a:pt x="20124" y="110921"/>
                </a:lnTo>
                <a:lnTo>
                  <a:pt x="5229" y="152595"/>
                </a:lnTo>
                <a:lnTo>
                  <a:pt x="0" y="197993"/>
                </a:lnTo>
                <a:lnTo>
                  <a:pt x="5229" y="243391"/>
                </a:lnTo>
                <a:lnTo>
                  <a:pt x="20124" y="285067"/>
                </a:lnTo>
                <a:lnTo>
                  <a:pt x="43497" y="321831"/>
                </a:lnTo>
                <a:lnTo>
                  <a:pt x="74159" y="352496"/>
                </a:lnTo>
                <a:lnTo>
                  <a:pt x="110921" y="375871"/>
                </a:lnTo>
                <a:lnTo>
                  <a:pt x="152595" y="390768"/>
                </a:lnTo>
                <a:lnTo>
                  <a:pt x="197993" y="395998"/>
                </a:lnTo>
                <a:lnTo>
                  <a:pt x="243395" y="390768"/>
                </a:lnTo>
                <a:lnTo>
                  <a:pt x="285072" y="375871"/>
                </a:lnTo>
                <a:lnTo>
                  <a:pt x="321837" y="352496"/>
                </a:lnTo>
                <a:lnTo>
                  <a:pt x="352500" y="321831"/>
                </a:lnTo>
                <a:lnTo>
                  <a:pt x="375873" y="285067"/>
                </a:lnTo>
                <a:lnTo>
                  <a:pt x="390769" y="243391"/>
                </a:lnTo>
                <a:lnTo>
                  <a:pt x="395998" y="197993"/>
                </a:lnTo>
                <a:lnTo>
                  <a:pt x="390769" y="152595"/>
                </a:lnTo>
                <a:lnTo>
                  <a:pt x="375873" y="110921"/>
                </a:lnTo>
                <a:lnTo>
                  <a:pt x="352500" y="74159"/>
                </a:lnTo>
                <a:lnTo>
                  <a:pt x="321837" y="43497"/>
                </a:lnTo>
                <a:lnTo>
                  <a:pt x="285072" y="20124"/>
                </a:lnTo>
                <a:lnTo>
                  <a:pt x="243395" y="5229"/>
                </a:lnTo>
                <a:lnTo>
                  <a:pt x="197993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5686" y="1144828"/>
            <a:ext cx="318770" cy="194310"/>
          </a:xfrm>
          <a:custGeom>
            <a:avLst/>
            <a:gdLst/>
            <a:ahLst/>
            <a:cxnLst/>
            <a:rect l="l" t="t" r="r" b="b"/>
            <a:pathLst>
              <a:path w="318770" h="194309">
                <a:moveTo>
                  <a:pt x="287308" y="71005"/>
                </a:moveTo>
                <a:lnTo>
                  <a:pt x="273618" y="71005"/>
                </a:lnTo>
                <a:lnTo>
                  <a:pt x="273618" y="125133"/>
                </a:lnTo>
                <a:lnTo>
                  <a:pt x="269160" y="127685"/>
                </a:lnTo>
                <a:lnTo>
                  <a:pt x="266290" y="132143"/>
                </a:lnTo>
                <a:lnTo>
                  <a:pt x="266290" y="142011"/>
                </a:lnTo>
                <a:lnTo>
                  <a:pt x="268195" y="145834"/>
                </a:lnTo>
                <a:lnTo>
                  <a:pt x="271383" y="148386"/>
                </a:lnTo>
                <a:lnTo>
                  <a:pt x="266290" y="194233"/>
                </a:lnTo>
                <a:lnTo>
                  <a:pt x="294941" y="194233"/>
                </a:lnTo>
                <a:lnTo>
                  <a:pt x="289861" y="148386"/>
                </a:lnTo>
                <a:lnTo>
                  <a:pt x="293036" y="145834"/>
                </a:lnTo>
                <a:lnTo>
                  <a:pt x="294941" y="142011"/>
                </a:lnTo>
                <a:lnTo>
                  <a:pt x="294941" y="132143"/>
                </a:lnTo>
                <a:lnTo>
                  <a:pt x="291766" y="127368"/>
                </a:lnTo>
                <a:lnTo>
                  <a:pt x="287308" y="124828"/>
                </a:lnTo>
                <a:lnTo>
                  <a:pt x="287308" y="71005"/>
                </a:lnTo>
                <a:close/>
              </a:path>
              <a:path w="318770" h="194309">
                <a:moveTo>
                  <a:pt x="66633" y="93294"/>
                </a:moveTo>
                <a:lnTo>
                  <a:pt x="66633" y="141376"/>
                </a:lnTo>
                <a:lnTo>
                  <a:pt x="68868" y="147104"/>
                </a:lnTo>
                <a:lnTo>
                  <a:pt x="71726" y="149656"/>
                </a:lnTo>
                <a:lnTo>
                  <a:pt x="90111" y="167329"/>
                </a:lnTo>
                <a:lnTo>
                  <a:pt x="105360" y="176404"/>
                </a:lnTo>
                <a:lnTo>
                  <a:pt x="125684" y="179748"/>
                </a:lnTo>
                <a:lnTo>
                  <a:pt x="159292" y="180225"/>
                </a:lnTo>
                <a:lnTo>
                  <a:pt x="197154" y="175449"/>
                </a:lnTo>
                <a:lnTo>
                  <a:pt x="241237" y="154433"/>
                </a:lnTo>
                <a:lnTo>
                  <a:pt x="251964" y="141376"/>
                </a:lnTo>
                <a:lnTo>
                  <a:pt x="251964" y="119405"/>
                </a:lnTo>
                <a:lnTo>
                  <a:pt x="150060" y="119405"/>
                </a:lnTo>
                <a:lnTo>
                  <a:pt x="141462" y="118135"/>
                </a:lnTo>
                <a:lnTo>
                  <a:pt x="134464" y="115900"/>
                </a:lnTo>
                <a:lnTo>
                  <a:pt x="66633" y="93294"/>
                </a:lnTo>
                <a:close/>
              </a:path>
              <a:path w="318770" h="194309">
                <a:moveTo>
                  <a:pt x="251964" y="93294"/>
                </a:moveTo>
                <a:lnTo>
                  <a:pt x="177441" y="118135"/>
                </a:lnTo>
                <a:lnTo>
                  <a:pt x="168525" y="119405"/>
                </a:lnTo>
                <a:lnTo>
                  <a:pt x="251964" y="119405"/>
                </a:lnTo>
                <a:lnTo>
                  <a:pt x="251964" y="93294"/>
                </a:lnTo>
                <a:close/>
              </a:path>
              <a:path w="318770" h="194309">
                <a:moveTo>
                  <a:pt x="166303" y="0"/>
                </a:moveTo>
                <a:lnTo>
                  <a:pt x="151660" y="0"/>
                </a:lnTo>
                <a:lnTo>
                  <a:pt x="144332" y="952"/>
                </a:lnTo>
                <a:lnTo>
                  <a:pt x="8353" y="45211"/>
                </a:lnTo>
                <a:lnTo>
                  <a:pt x="2088" y="48242"/>
                </a:lnTo>
                <a:lnTo>
                  <a:pt x="0" y="51779"/>
                </a:lnTo>
                <a:lnTo>
                  <a:pt x="2088" y="55375"/>
                </a:lnTo>
                <a:lnTo>
                  <a:pt x="8353" y="58585"/>
                </a:lnTo>
                <a:lnTo>
                  <a:pt x="144649" y="104127"/>
                </a:lnTo>
                <a:lnTo>
                  <a:pt x="151977" y="105079"/>
                </a:lnTo>
                <a:lnTo>
                  <a:pt x="166620" y="105079"/>
                </a:lnTo>
                <a:lnTo>
                  <a:pt x="173948" y="104127"/>
                </a:lnTo>
                <a:lnTo>
                  <a:pt x="273618" y="71005"/>
                </a:lnTo>
                <a:lnTo>
                  <a:pt x="287308" y="71005"/>
                </a:lnTo>
                <a:lnTo>
                  <a:pt x="287308" y="66547"/>
                </a:lnTo>
                <a:lnTo>
                  <a:pt x="310549" y="58902"/>
                </a:lnTo>
                <a:lnTo>
                  <a:pt x="316631" y="55688"/>
                </a:lnTo>
                <a:lnTo>
                  <a:pt x="179358" y="2539"/>
                </a:lnTo>
                <a:lnTo>
                  <a:pt x="173631" y="952"/>
                </a:lnTo>
                <a:lnTo>
                  <a:pt x="16630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481686" y="5899231"/>
            <a:ext cx="3769995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10" dirty="0">
                <a:solidFill>
                  <a:srgbClr val="FFFFFF"/>
                </a:solidFill>
                <a:latin typeface="Century Gothic"/>
                <a:cs typeface="Century Gothic"/>
              </a:rPr>
              <a:t>9.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ПРИСУДЖЕННЯ 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СТУПЕНЯ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СПЕЦІАЛІЗОВАНОЮ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ВЧЕНОЮ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РАДОЮ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481698" y="6142926"/>
            <a:ext cx="1741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ВИДАЧА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ВНЗ/НУ</a:t>
            </a:r>
            <a:r>
              <a:rPr sz="10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ДИПЛОМУ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936386" y="5910503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224993" y="0"/>
                </a:moveTo>
                <a:lnTo>
                  <a:pt x="179650" y="4571"/>
                </a:lnTo>
                <a:lnTo>
                  <a:pt x="137417" y="17683"/>
                </a:lnTo>
                <a:lnTo>
                  <a:pt x="99198" y="38430"/>
                </a:lnTo>
                <a:lnTo>
                  <a:pt x="65900" y="65906"/>
                </a:lnTo>
                <a:lnTo>
                  <a:pt x="38426" y="99207"/>
                </a:lnTo>
                <a:lnTo>
                  <a:pt x="17681" y="137427"/>
                </a:lnTo>
                <a:lnTo>
                  <a:pt x="4571" y="179662"/>
                </a:lnTo>
                <a:lnTo>
                  <a:pt x="0" y="225005"/>
                </a:lnTo>
                <a:lnTo>
                  <a:pt x="4571" y="270353"/>
                </a:lnTo>
                <a:lnTo>
                  <a:pt x="17681" y="312589"/>
                </a:lnTo>
                <a:lnTo>
                  <a:pt x="38426" y="350809"/>
                </a:lnTo>
                <a:lnTo>
                  <a:pt x="65900" y="384109"/>
                </a:lnTo>
                <a:lnTo>
                  <a:pt x="99198" y="411584"/>
                </a:lnTo>
                <a:lnTo>
                  <a:pt x="137417" y="432330"/>
                </a:lnTo>
                <a:lnTo>
                  <a:pt x="179650" y="445440"/>
                </a:lnTo>
                <a:lnTo>
                  <a:pt x="224993" y="450011"/>
                </a:lnTo>
                <a:lnTo>
                  <a:pt x="270340" y="445440"/>
                </a:lnTo>
                <a:lnTo>
                  <a:pt x="312576" y="432330"/>
                </a:lnTo>
                <a:lnTo>
                  <a:pt x="350797" y="411584"/>
                </a:lnTo>
                <a:lnTo>
                  <a:pt x="384097" y="384109"/>
                </a:lnTo>
                <a:lnTo>
                  <a:pt x="411572" y="350809"/>
                </a:lnTo>
                <a:lnTo>
                  <a:pt x="432317" y="312589"/>
                </a:lnTo>
                <a:lnTo>
                  <a:pt x="445427" y="270353"/>
                </a:lnTo>
                <a:lnTo>
                  <a:pt x="449999" y="225005"/>
                </a:lnTo>
                <a:lnTo>
                  <a:pt x="445427" y="179662"/>
                </a:lnTo>
                <a:lnTo>
                  <a:pt x="432317" y="137427"/>
                </a:lnTo>
                <a:lnTo>
                  <a:pt x="411572" y="99207"/>
                </a:lnTo>
                <a:lnTo>
                  <a:pt x="384097" y="65906"/>
                </a:lnTo>
                <a:lnTo>
                  <a:pt x="350797" y="38430"/>
                </a:lnTo>
                <a:lnTo>
                  <a:pt x="312576" y="17683"/>
                </a:lnTo>
                <a:lnTo>
                  <a:pt x="270340" y="4571"/>
                </a:lnTo>
                <a:lnTo>
                  <a:pt x="224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36386" y="5910503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449999" y="225005"/>
                </a:moveTo>
                <a:lnTo>
                  <a:pt x="445427" y="270353"/>
                </a:lnTo>
                <a:lnTo>
                  <a:pt x="432317" y="312589"/>
                </a:lnTo>
                <a:lnTo>
                  <a:pt x="411572" y="350809"/>
                </a:lnTo>
                <a:lnTo>
                  <a:pt x="384097" y="384109"/>
                </a:lnTo>
                <a:lnTo>
                  <a:pt x="350797" y="411584"/>
                </a:lnTo>
                <a:lnTo>
                  <a:pt x="312576" y="432330"/>
                </a:lnTo>
                <a:lnTo>
                  <a:pt x="270340" y="445440"/>
                </a:lnTo>
                <a:lnTo>
                  <a:pt x="224993" y="450011"/>
                </a:lnTo>
                <a:lnTo>
                  <a:pt x="179650" y="445440"/>
                </a:lnTo>
                <a:lnTo>
                  <a:pt x="137417" y="432330"/>
                </a:lnTo>
                <a:lnTo>
                  <a:pt x="99198" y="411584"/>
                </a:lnTo>
                <a:lnTo>
                  <a:pt x="65900" y="384109"/>
                </a:lnTo>
                <a:lnTo>
                  <a:pt x="38426" y="350809"/>
                </a:lnTo>
                <a:lnTo>
                  <a:pt x="17681" y="312589"/>
                </a:lnTo>
                <a:lnTo>
                  <a:pt x="4571" y="270353"/>
                </a:lnTo>
                <a:lnTo>
                  <a:pt x="0" y="225005"/>
                </a:lnTo>
                <a:lnTo>
                  <a:pt x="4571" y="179662"/>
                </a:lnTo>
                <a:lnTo>
                  <a:pt x="17681" y="137427"/>
                </a:lnTo>
                <a:lnTo>
                  <a:pt x="38426" y="99207"/>
                </a:lnTo>
                <a:lnTo>
                  <a:pt x="65900" y="65906"/>
                </a:lnTo>
                <a:lnTo>
                  <a:pt x="99198" y="38430"/>
                </a:lnTo>
                <a:lnTo>
                  <a:pt x="137417" y="17683"/>
                </a:lnTo>
                <a:lnTo>
                  <a:pt x="179650" y="4571"/>
                </a:lnTo>
                <a:lnTo>
                  <a:pt x="224993" y="0"/>
                </a:lnTo>
                <a:lnTo>
                  <a:pt x="270340" y="4571"/>
                </a:lnTo>
                <a:lnTo>
                  <a:pt x="312576" y="17683"/>
                </a:lnTo>
                <a:lnTo>
                  <a:pt x="350797" y="38430"/>
                </a:lnTo>
                <a:lnTo>
                  <a:pt x="384097" y="65906"/>
                </a:lnTo>
                <a:lnTo>
                  <a:pt x="411572" y="99207"/>
                </a:lnTo>
                <a:lnTo>
                  <a:pt x="432317" y="137427"/>
                </a:lnTo>
                <a:lnTo>
                  <a:pt x="445427" y="179662"/>
                </a:lnTo>
                <a:lnTo>
                  <a:pt x="449999" y="225005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63386" y="5937504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39">
                <a:moveTo>
                  <a:pt x="197992" y="0"/>
                </a:moveTo>
                <a:lnTo>
                  <a:pt x="152595" y="5229"/>
                </a:lnTo>
                <a:lnTo>
                  <a:pt x="110921" y="20127"/>
                </a:lnTo>
                <a:lnTo>
                  <a:pt x="74159" y="43502"/>
                </a:lnTo>
                <a:lnTo>
                  <a:pt x="43497" y="74166"/>
                </a:lnTo>
                <a:lnTo>
                  <a:pt x="20124" y="110931"/>
                </a:lnTo>
                <a:lnTo>
                  <a:pt x="5229" y="152607"/>
                </a:lnTo>
                <a:lnTo>
                  <a:pt x="0" y="198005"/>
                </a:lnTo>
                <a:lnTo>
                  <a:pt x="5229" y="243403"/>
                </a:lnTo>
                <a:lnTo>
                  <a:pt x="20124" y="285079"/>
                </a:lnTo>
                <a:lnTo>
                  <a:pt x="43497" y="321844"/>
                </a:lnTo>
                <a:lnTo>
                  <a:pt x="74159" y="352509"/>
                </a:lnTo>
                <a:lnTo>
                  <a:pt x="110921" y="375884"/>
                </a:lnTo>
                <a:lnTo>
                  <a:pt x="152595" y="390781"/>
                </a:lnTo>
                <a:lnTo>
                  <a:pt x="197992" y="396011"/>
                </a:lnTo>
                <a:lnTo>
                  <a:pt x="243395" y="390781"/>
                </a:lnTo>
                <a:lnTo>
                  <a:pt x="285072" y="375884"/>
                </a:lnTo>
                <a:lnTo>
                  <a:pt x="321837" y="352509"/>
                </a:lnTo>
                <a:lnTo>
                  <a:pt x="352500" y="321844"/>
                </a:lnTo>
                <a:lnTo>
                  <a:pt x="375873" y="285079"/>
                </a:lnTo>
                <a:lnTo>
                  <a:pt x="390769" y="243403"/>
                </a:lnTo>
                <a:lnTo>
                  <a:pt x="395998" y="198005"/>
                </a:lnTo>
                <a:lnTo>
                  <a:pt x="390769" y="152607"/>
                </a:lnTo>
                <a:lnTo>
                  <a:pt x="375873" y="110931"/>
                </a:lnTo>
                <a:lnTo>
                  <a:pt x="352500" y="74166"/>
                </a:lnTo>
                <a:lnTo>
                  <a:pt x="321837" y="43502"/>
                </a:lnTo>
                <a:lnTo>
                  <a:pt x="285072" y="20127"/>
                </a:lnTo>
                <a:lnTo>
                  <a:pt x="243395" y="5229"/>
                </a:lnTo>
                <a:lnTo>
                  <a:pt x="197992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40994" y="1688706"/>
            <a:ext cx="46386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884">
              <a:lnSpc>
                <a:spcPts val="1370"/>
              </a:lnSpc>
            </a:pPr>
            <a:r>
              <a:rPr sz="1700" spc="40" dirty="0">
                <a:solidFill>
                  <a:srgbClr val="58595B"/>
                </a:solidFill>
                <a:latin typeface="Century Gothic"/>
                <a:cs typeface="Century Gothic"/>
              </a:rPr>
              <a:t>2.</a:t>
            </a:r>
            <a:r>
              <a:rPr sz="1700" spc="-200" dirty="0">
                <a:solidFill>
                  <a:srgbClr val="58595B"/>
                </a:solidFill>
                <a:latin typeface="Century Gothic"/>
                <a:cs typeface="Century Gothic"/>
              </a:rPr>
              <a:t> </a:t>
            </a:r>
            <a:r>
              <a:rPr sz="1000" b="1" spc="5" dirty="0">
                <a:solidFill>
                  <a:srgbClr val="231F20"/>
                </a:solidFill>
                <a:latin typeface="Calibri"/>
                <a:cs typeface="Calibri"/>
              </a:rPr>
              <a:t>ЗАЯВА-КЛОПОТАННЯ ЗДОБУВАЧА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ДО </a:t>
            </a:r>
            <a:r>
              <a:rPr sz="1000" b="1" spc="15" dirty="0">
                <a:solidFill>
                  <a:srgbClr val="231F20"/>
                </a:solidFill>
                <a:latin typeface="Calibri"/>
                <a:cs typeface="Calibri"/>
              </a:rPr>
              <a:t>ВЧЕНОЇ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РАДИ 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ВНЗ/НУ, </a:t>
            </a:r>
            <a:r>
              <a:rPr sz="1000" b="1" spc="25" dirty="0">
                <a:solidFill>
                  <a:srgbClr val="231F20"/>
                </a:solidFill>
                <a:latin typeface="Calibri"/>
                <a:cs typeface="Calibri"/>
              </a:rPr>
              <a:t>В 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ЯКОМУ</a:t>
            </a:r>
            <a:endParaRPr sz="1000">
              <a:latin typeface="Calibri"/>
              <a:cs typeface="Calibri"/>
            </a:endParaRPr>
          </a:p>
          <a:p>
            <a:pPr marL="476884">
              <a:lnSpc>
                <a:spcPts val="1130"/>
              </a:lnSpc>
            </a:pPr>
            <a:r>
              <a:rPr sz="1000" b="1" spc="0" dirty="0">
                <a:solidFill>
                  <a:srgbClr val="231F20"/>
                </a:solidFill>
                <a:latin typeface="Calibri"/>
                <a:cs typeface="Calibri"/>
              </a:rPr>
              <a:t>ПРОХОДИЛА ПІДГОТОВКА, </a:t>
            </a:r>
            <a:r>
              <a:rPr sz="1000" b="1" spc="15" dirty="0">
                <a:solidFill>
                  <a:srgbClr val="231F20"/>
                </a:solidFill>
                <a:latin typeface="Calibri"/>
                <a:cs typeface="Calibri"/>
              </a:rPr>
              <a:t>ПРОВЕСТИ</a:t>
            </a:r>
            <a:r>
              <a:rPr sz="10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30" dirty="0">
                <a:solidFill>
                  <a:srgbClr val="231F20"/>
                </a:solidFill>
                <a:latin typeface="Calibri"/>
                <a:cs typeface="Calibri"/>
              </a:rPr>
              <a:t>ЗАХИСТ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86999" y="1646453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8005" y="0"/>
                </a:moveTo>
                <a:lnTo>
                  <a:pt x="152603" y="5229"/>
                </a:lnTo>
                <a:lnTo>
                  <a:pt x="110925" y="20124"/>
                </a:lnTo>
                <a:lnTo>
                  <a:pt x="74161" y="43497"/>
                </a:lnTo>
                <a:lnTo>
                  <a:pt x="43498" y="74159"/>
                </a:lnTo>
                <a:lnTo>
                  <a:pt x="20124" y="110921"/>
                </a:lnTo>
                <a:lnTo>
                  <a:pt x="5229" y="152595"/>
                </a:lnTo>
                <a:lnTo>
                  <a:pt x="0" y="197992"/>
                </a:lnTo>
                <a:lnTo>
                  <a:pt x="5229" y="243391"/>
                </a:lnTo>
                <a:lnTo>
                  <a:pt x="20124" y="285067"/>
                </a:lnTo>
                <a:lnTo>
                  <a:pt x="43498" y="321831"/>
                </a:lnTo>
                <a:lnTo>
                  <a:pt x="74161" y="352496"/>
                </a:lnTo>
                <a:lnTo>
                  <a:pt x="110925" y="375871"/>
                </a:lnTo>
                <a:lnTo>
                  <a:pt x="152603" y="390768"/>
                </a:lnTo>
                <a:lnTo>
                  <a:pt x="198005" y="395998"/>
                </a:lnTo>
                <a:lnTo>
                  <a:pt x="243403" y="390768"/>
                </a:lnTo>
                <a:lnTo>
                  <a:pt x="285077" y="375871"/>
                </a:lnTo>
                <a:lnTo>
                  <a:pt x="321839" y="352496"/>
                </a:lnTo>
                <a:lnTo>
                  <a:pt x="352501" y="321831"/>
                </a:lnTo>
                <a:lnTo>
                  <a:pt x="375874" y="285067"/>
                </a:lnTo>
                <a:lnTo>
                  <a:pt x="390769" y="243391"/>
                </a:lnTo>
                <a:lnTo>
                  <a:pt x="395998" y="197992"/>
                </a:lnTo>
                <a:lnTo>
                  <a:pt x="390769" y="152595"/>
                </a:lnTo>
                <a:lnTo>
                  <a:pt x="375874" y="110921"/>
                </a:lnTo>
                <a:lnTo>
                  <a:pt x="352501" y="74159"/>
                </a:lnTo>
                <a:lnTo>
                  <a:pt x="321839" y="43497"/>
                </a:lnTo>
                <a:lnTo>
                  <a:pt x="285077" y="20124"/>
                </a:lnTo>
                <a:lnTo>
                  <a:pt x="243403" y="5229"/>
                </a:lnTo>
                <a:lnTo>
                  <a:pt x="198005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85662" y="6033922"/>
            <a:ext cx="351434" cy="203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7171" y="1767649"/>
            <a:ext cx="36195" cy="26670"/>
          </a:xfrm>
          <a:custGeom>
            <a:avLst/>
            <a:gdLst/>
            <a:ahLst/>
            <a:cxnLst/>
            <a:rect l="l" t="t" r="r" b="b"/>
            <a:pathLst>
              <a:path w="36195" h="26669">
                <a:moveTo>
                  <a:pt x="34493" y="0"/>
                </a:moveTo>
                <a:lnTo>
                  <a:pt x="1066" y="0"/>
                </a:lnTo>
                <a:lnTo>
                  <a:pt x="0" y="1066"/>
                </a:lnTo>
                <a:lnTo>
                  <a:pt x="0" y="25412"/>
                </a:lnTo>
                <a:lnTo>
                  <a:pt x="1066" y="26479"/>
                </a:lnTo>
                <a:lnTo>
                  <a:pt x="34493" y="26479"/>
                </a:lnTo>
                <a:lnTo>
                  <a:pt x="35572" y="25412"/>
                </a:lnTo>
                <a:lnTo>
                  <a:pt x="35572" y="1066"/>
                </a:lnTo>
                <a:lnTo>
                  <a:pt x="3449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3875" y="1767649"/>
            <a:ext cx="222250" cy="181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5278" y="1930895"/>
            <a:ext cx="259715" cy="36195"/>
          </a:xfrm>
          <a:custGeom>
            <a:avLst/>
            <a:gdLst/>
            <a:ahLst/>
            <a:cxnLst/>
            <a:rect l="l" t="t" r="r" b="b"/>
            <a:pathLst>
              <a:path w="259715" h="36194">
                <a:moveTo>
                  <a:pt x="256374" y="0"/>
                </a:moveTo>
                <a:lnTo>
                  <a:pt x="3073" y="0"/>
                </a:lnTo>
                <a:lnTo>
                  <a:pt x="0" y="3060"/>
                </a:lnTo>
                <a:lnTo>
                  <a:pt x="0" y="32499"/>
                </a:lnTo>
                <a:lnTo>
                  <a:pt x="3073" y="35572"/>
                </a:lnTo>
                <a:lnTo>
                  <a:pt x="256374" y="35572"/>
                </a:lnTo>
                <a:lnTo>
                  <a:pt x="259448" y="32499"/>
                </a:lnTo>
                <a:lnTo>
                  <a:pt x="259448" y="3060"/>
                </a:lnTo>
                <a:lnTo>
                  <a:pt x="25637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4952" y="1810715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0"/>
                </a:moveTo>
                <a:lnTo>
                  <a:pt x="0" y="115671"/>
                </a:lnTo>
              </a:path>
            </a:pathLst>
          </a:custGeom>
          <a:ln w="3557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4993" y="1810715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0"/>
                </a:moveTo>
                <a:lnTo>
                  <a:pt x="0" y="115671"/>
                </a:lnTo>
              </a:path>
            </a:pathLst>
          </a:custGeom>
          <a:ln w="3557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3834" y="1721396"/>
            <a:ext cx="262890" cy="102870"/>
          </a:xfrm>
          <a:custGeom>
            <a:avLst/>
            <a:gdLst/>
            <a:ahLst/>
            <a:cxnLst/>
            <a:rect l="l" t="t" r="r" b="b"/>
            <a:pathLst>
              <a:path w="262890" h="102869">
                <a:moveTo>
                  <a:pt x="134912" y="0"/>
                </a:moveTo>
                <a:lnTo>
                  <a:pt x="127419" y="0"/>
                </a:lnTo>
                <a:lnTo>
                  <a:pt x="0" y="97815"/>
                </a:lnTo>
                <a:lnTo>
                  <a:pt x="1625" y="102616"/>
                </a:lnTo>
                <a:lnTo>
                  <a:pt x="260705" y="102616"/>
                </a:lnTo>
                <a:lnTo>
                  <a:pt x="262331" y="97815"/>
                </a:lnTo>
                <a:lnTo>
                  <a:pt x="239661" y="80403"/>
                </a:lnTo>
                <a:lnTo>
                  <a:pt x="131165" y="80403"/>
                </a:lnTo>
                <a:lnTo>
                  <a:pt x="122904" y="78736"/>
                </a:lnTo>
                <a:lnTo>
                  <a:pt x="116158" y="74188"/>
                </a:lnTo>
                <a:lnTo>
                  <a:pt x="111611" y="67443"/>
                </a:lnTo>
                <a:lnTo>
                  <a:pt x="109943" y="59182"/>
                </a:lnTo>
                <a:lnTo>
                  <a:pt x="111611" y="50928"/>
                </a:lnTo>
                <a:lnTo>
                  <a:pt x="116158" y="44186"/>
                </a:lnTo>
                <a:lnTo>
                  <a:pt x="122904" y="39640"/>
                </a:lnTo>
                <a:lnTo>
                  <a:pt x="131165" y="37973"/>
                </a:lnTo>
                <a:lnTo>
                  <a:pt x="184383" y="37973"/>
                </a:lnTo>
                <a:lnTo>
                  <a:pt x="134912" y="0"/>
                </a:lnTo>
                <a:close/>
              </a:path>
              <a:path w="262890" h="102869">
                <a:moveTo>
                  <a:pt x="184383" y="37973"/>
                </a:moveTo>
                <a:lnTo>
                  <a:pt x="131165" y="37973"/>
                </a:lnTo>
                <a:lnTo>
                  <a:pt x="139424" y="39640"/>
                </a:lnTo>
                <a:lnTo>
                  <a:pt x="146165" y="44186"/>
                </a:lnTo>
                <a:lnTo>
                  <a:pt x="150709" y="50928"/>
                </a:lnTo>
                <a:lnTo>
                  <a:pt x="152374" y="59182"/>
                </a:lnTo>
                <a:lnTo>
                  <a:pt x="150709" y="67443"/>
                </a:lnTo>
                <a:lnTo>
                  <a:pt x="146165" y="74188"/>
                </a:lnTo>
                <a:lnTo>
                  <a:pt x="139424" y="78736"/>
                </a:lnTo>
                <a:lnTo>
                  <a:pt x="131165" y="80403"/>
                </a:lnTo>
                <a:lnTo>
                  <a:pt x="239661" y="80403"/>
                </a:lnTo>
                <a:lnTo>
                  <a:pt x="184383" y="37973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20710" y="2147938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84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92288" y="211951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92288" y="22589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05073" y="2147938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84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76651" y="211951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76651" y="22589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05073" y="3108807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84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76651" y="30803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76651" y="321988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05073" y="4343209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845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76651" y="431478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0"/>
                </a:lnTo>
                <a:lnTo>
                  <a:pt x="8324" y="48515"/>
                </a:lnTo>
                <a:lnTo>
                  <a:pt x="17359" y="54609"/>
                </a:lnTo>
                <a:lnTo>
                  <a:pt x="28422" y="56845"/>
                </a:lnTo>
                <a:lnTo>
                  <a:pt x="39485" y="54609"/>
                </a:lnTo>
                <a:lnTo>
                  <a:pt x="48520" y="48515"/>
                </a:lnTo>
                <a:lnTo>
                  <a:pt x="54611" y="39480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76651" y="450263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78"/>
                </a:lnTo>
                <a:lnTo>
                  <a:pt x="8324" y="48509"/>
                </a:lnTo>
                <a:lnTo>
                  <a:pt x="17359" y="54599"/>
                </a:lnTo>
                <a:lnTo>
                  <a:pt x="28422" y="56832"/>
                </a:lnTo>
                <a:lnTo>
                  <a:pt x="39485" y="54599"/>
                </a:lnTo>
                <a:lnTo>
                  <a:pt x="48520" y="48509"/>
                </a:lnTo>
                <a:lnTo>
                  <a:pt x="54611" y="39478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89436" y="4343209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845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61014" y="431478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0"/>
                </a:lnTo>
                <a:lnTo>
                  <a:pt x="8324" y="48515"/>
                </a:lnTo>
                <a:lnTo>
                  <a:pt x="17359" y="54609"/>
                </a:lnTo>
                <a:lnTo>
                  <a:pt x="28422" y="56845"/>
                </a:lnTo>
                <a:lnTo>
                  <a:pt x="39485" y="54609"/>
                </a:lnTo>
                <a:lnTo>
                  <a:pt x="48520" y="48515"/>
                </a:lnTo>
                <a:lnTo>
                  <a:pt x="54611" y="39480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61014" y="450263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78"/>
                </a:lnTo>
                <a:lnTo>
                  <a:pt x="8324" y="48509"/>
                </a:lnTo>
                <a:lnTo>
                  <a:pt x="17359" y="54599"/>
                </a:lnTo>
                <a:lnTo>
                  <a:pt x="28422" y="56832"/>
                </a:lnTo>
                <a:lnTo>
                  <a:pt x="39485" y="54599"/>
                </a:lnTo>
                <a:lnTo>
                  <a:pt x="48520" y="48509"/>
                </a:lnTo>
                <a:lnTo>
                  <a:pt x="54611" y="39478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20723" y="3109582"/>
            <a:ext cx="0" cy="1421765"/>
          </a:xfrm>
          <a:custGeom>
            <a:avLst/>
            <a:gdLst/>
            <a:ahLst/>
            <a:cxnLst/>
            <a:rect l="l" t="t" r="r" b="b"/>
            <a:pathLst>
              <a:path h="1421764">
                <a:moveTo>
                  <a:pt x="0" y="0"/>
                </a:moveTo>
                <a:lnTo>
                  <a:pt x="0" y="1421472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92300" y="308115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92300" y="450263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78"/>
                </a:lnTo>
                <a:lnTo>
                  <a:pt x="8324" y="48509"/>
                </a:lnTo>
                <a:lnTo>
                  <a:pt x="17359" y="54599"/>
                </a:lnTo>
                <a:lnTo>
                  <a:pt x="28422" y="56832"/>
                </a:lnTo>
                <a:lnTo>
                  <a:pt x="39485" y="54599"/>
                </a:lnTo>
                <a:lnTo>
                  <a:pt x="48520" y="48509"/>
                </a:lnTo>
                <a:lnTo>
                  <a:pt x="54611" y="39478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89436" y="2147938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84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61014" y="211951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61014" y="22589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0494" y="4569409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224993" y="0"/>
                </a:moveTo>
                <a:lnTo>
                  <a:pt x="179650" y="4571"/>
                </a:lnTo>
                <a:lnTo>
                  <a:pt x="137417" y="17681"/>
                </a:lnTo>
                <a:lnTo>
                  <a:pt x="99198" y="38426"/>
                </a:lnTo>
                <a:lnTo>
                  <a:pt x="65900" y="65901"/>
                </a:lnTo>
                <a:lnTo>
                  <a:pt x="38426" y="99202"/>
                </a:lnTo>
                <a:lnTo>
                  <a:pt x="17681" y="137422"/>
                </a:lnTo>
                <a:lnTo>
                  <a:pt x="4571" y="179658"/>
                </a:lnTo>
                <a:lnTo>
                  <a:pt x="0" y="225005"/>
                </a:lnTo>
                <a:lnTo>
                  <a:pt x="4571" y="270348"/>
                </a:lnTo>
                <a:lnTo>
                  <a:pt x="17681" y="312581"/>
                </a:lnTo>
                <a:lnTo>
                  <a:pt x="38426" y="350800"/>
                </a:lnTo>
                <a:lnTo>
                  <a:pt x="65900" y="384098"/>
                </a:lnTo>
                <a:lnTo>
                  <a:pt x="99198" y="411572"/>
                </a:lnTo>
                <a:lnTo>
                  <a:pt x="137417" y="432317"/>
                </a:lnTo>
                <a:lnTo>
                  <a:pt x="179650" y="445427"/>
                </a:lnTo>
                <a:lnTo>
                  <a:pt x="224993" y="449999"/>
                </a:lnTo>
                <a:lnTo>
                  <a:pt x="270340" y="445427"/>
                </a:lnTo>
                <a:lnTo>
                  <a:pt x="312576" y="432317"/>
                </a:lnTo>
                <a:lnTo>
                  <a:pt x="350797" y="411572"/>
                </a:lnTo>
                <a:lnTo>
                  <a:pt x="384097" y="384098"/>
                </a:lnTo>
                <a:lnTo>
                  <a:pt x="411572" y="350800"/>
                </a:lnTo>
                <a:lnTo>
                  <a:pt x="432317" y="312581"/>
                </a:lnTo>
                <a:lnTo>
                  <a:pt x="445427" y="270348"/>
                </a:lnTo>
                <a:lnTo>
                  <a:pt x="449999" y="225005"/>
                </a:lnTo>
                <a:lnTo>
                  <a:pt x="445427" y="179658"/>
                </a:lnTo>
                <a:lnTo>
                  <a:pt x="432317" y="137422"/>
                </a:lnTo>
                <a:lnTo>
                  <a:pt x="411572" y="99202"/>
                </a:lnTo>
                <a:lnTo>
                  <a:pt x="384097" y="65901"/>
                </a:lnTo>
                <a:lnTo>
                  <a:pt x="350797" y="38426"/>
                </a:lnTo>
                <a:lnTo>
                  <a:pt x="312576" y="17681"/>
                </a:lnTo>
                <a:lnTo>
                  <a:pt x="270340" y="4571"/>
                </a:lnTo>
                <a:lnTo>
                  <a:pt x="224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0494" y="4569409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449999" y="225005"/>
                </a:moveTo>
                <a:lnTo>
                  <a:pt x="445427" y="270348"/>
                </a:lnTo>
                <a:lnTo>
                  <a:pt x="432317" y="312581"/>
                </a:lnTo>
                <a:lnTo>
                  <a:pt x="411572" y="350800"/>
                </a:lnTo>
                <a:lnTo>
                  <a:pt x="384097" y="384098"/>
                </a:lnTo>
                <a:lnTo>
                  <a:pt x="350797" y="411572"/>
                </a:lnTo>
                <a:lnTo>
                  <a:pt x="312576" y="432317"/>
                </a:lnTo>
                <a:lnTo>
                  <a:pt x="270340" y="445427"/>
                </a:lnTo>
                <a:lnTo>
                  <a:pt x="224993" y="449999"/>
                </a:lnTo>
                <a:lnTo>
                  <a:pt x="179650" y="445427"/>
                </a:lnTo>
                <a:lnTo>
                  <a:pt x="137417" y="432317"/>
                </a:lnTo>
                <a:lnTo>
                  <a:pt x="99198" y="411572"/>
                </a:lnTo>
                <a:lnTo>
                  <a:pt x="65900" y="384098"/>
                </a:lnTo>
                <a:lnTo>
                  <a:pt x="38426" y="350800"/>
                </a:lnTo>
                <a:lnTo>
                  <a:pt x="17681" y="312581"/>
                </a:lnTo>
                <a:lnTo>
                  <a:pt x="4571" y="270348"/>
                </a:lnTo>
                <a:lnTo>
                  <a:pt x="0" y="225005"/>
                </a:lnTo>
                <a:lnTo>
                  <a:pt x="4571" y="179658"/>
                </a:lnTo>
                <a:lnTo>
                  <a:pt x="17681" y="137422"/>
                </a:lnTo>
                <a:lnTo>
                  <a:pt x="38426" y="99202"/>
                </a:lnTo>
                <a:lnTo>
                  <a:pt x="65900" y="65901"/>
                </a:lnTo>
                <a:lnTo>
                  <a:pt x="99198" y="38426"/>
                </a:lnTo>
                <a:lnTo>
                  <a:pt x="137417" y="17681"/>
                </a:lnTo>
                <a:lnTo>
                  <a:pt x="179650" y="4571"/>
                </a:lnTo>
                <a:lnTo>
                  <a:pt x="224993" y="0"/>
                </a:lnTo>
                <a:lnTo>
                  <a:pt x="270340" y="4571"/>
                </a:lnTo>
                <a:lnTo>
                  <a:pt x="312576" y="17681"/>
                </a:lnTo>
                <a:lnTo>
                  <a:pt x="350797" y="38426"/>
                </a:lnTo>
                <a:lnTo>
                  <a:pt x="384097" y="65901"/>
                </a:lnTo>
                <a:lnTo>
                  <a:pt x="411572" y="99202"/>
                </a:lnTo>
                <a:lnTo>
                  <a:pt x="432317" y="137422"/>
                </a:lnTo>
                <a:lnTo>
                  <a:pt x="445427" y="179658"/>
                </a:lnTo>
                <a:lnTo>
                  <a:pt x="449999" y="225005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87494" y="4596409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7993" y="0"/>
                </a:moveTo>
                <a:lnTo>
                  <a:pt x="152595" y="5229"/>
                </a:lnTo>
                <a:lnTo>
                  <a:pt x="110921" y="20124"/>
                </a:lnTo>
                <a:lnTo>
                  <a:pt x="74159" y="43498"/>
                </a:lnTo>
                <a:lnTo>
                  <a:pt x="43497" y="74161"/>
                </a:lnTo>
                <a:lnTo>
                  <a:pt x="20124" y="110925"/>
                </a:lnTo>
                <a:lnTo>
                  <a:pt x="5229" y="152603"/>
                </a:lnTo>
                <a:lnTo>
                  <a:pt x="0" y="198005"/>
                </a:lnTo>
                <a:lnTo>
                  <a:pt x="5229" y="243403"/>
                </a:lnTo>
                <a:lnTo>
                  <a:pt x="20124" y="285077"/>
                </a:lnTo>
                <a:lnTo>
                  <a:pt x="43497" y="321839"/>
                </a:lnTo>
                <a:lnTo>
                  <a:pt x="74159" y="352501"/>
                </a:lnTo>
                <a:lnTo>
                  <a:pt x="110921" y="375874"/>
                </a:lnTo>
                <a:lnTo>
                  <a:pt x="152595" y="390769"/>
                </a:lnTo>
                <a:lnTo>
                  <a:pt x="197993" y="395998"/>
                </a:lnTo>
                <a:lnTo>
                  <a:pt x="243395" y="390769"/>
                </a:lnTo>
                <a:lnTo>
                  <a:pt x="285072" y="375874"/>
                </a:lnTo>
                <a:lnTo>
                  <a:pt x="321837" y="352501"/>
                </a:lnTo>
                <a:lnTo>
                  <a:pt x="352500" y="321839"/>
                </a:lnTo>
                <a:lnTo>
                  <a:pt x="375873" y="285077"/>
                </a:lnTo>
                <a:lnTo>
                  <a:pt x="390769" y="243403"/>
                </a:lnTo>
                <a:lnTo>
                  <a:pt x="395998" y="198005"/>
                </a:lnTo>
                <a:lnTo>
                  <a:pt x="390769" y="152603"/>
                </a:lnTo>
                <a:lnTo>
                  <a:pt x="375873" y="110925"/>
                </a:lnTo>
                <a:lnTo>
                  <a:pt x="352500" y="74161"/>
                </a:lnTo>
                <a:lnTo>
                  <a:pt x="321837" y="43498"/>
                </a:lnTo>
                <a:lnTo>
                  <a:pt x="285072" y="20124"/>
                </a:lnTo>
                <a:lnTo>
                  <a:pt x="243395" y="5229"/>
                </a:lnTo>
                <a:lnTo>
                  <a:pt x="197993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0494" y="5206263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224993" y="0"/>
                </a:moveTo>
                <a:lnTo>
                  <a:pt x="179650" y="4571"/>
                </a:lnTo>
                <a:lnTo>
                  <a:pt x="137417" y="17683"/>
                </a:lnTo>
                <a:lnTo>
                  <a:pt x="99198" y="38430"/>
                </a:lnTo>
                <a:lnTo>
                  <a:pt x="65900" y="65906"/>
                </a:lnTo>
                <a:lnTo>
                  <a:pt x="38426" y="99207"/>
                </a:lnTo>
                <a:lnTo>
                  <a:pt x="17681" y="137427"/>
                </a:lnTo>
                <a:lnTo>
                  <a:pt x="4571" y="179662"/>
                </a:lnTo>
                <a:lnTo>
                  <a:pt x="0" y="225005"/>
                </a:lnTo>
                <a:lnTo>
                  <a:pt x="4571" y="270349"/>
                </a:lnTo>
                <a:lnTo>
                  <a:pt x="17681" y="312583"/>
                </a:lnTo>
                <a:lnTo>
                  <a:pt x="38426" y="350804"/>
                </a:lnTo>
                <a:lnTo>
                  <a:pt x="65900" y="384105"/>
                </a:lnTo>
                <a:lnTo>
                  <a:pt x="99198" y="411581"/>
                </a:lnTo>
                <a:lnTo>
                  <a:pt x="137417" y="432328"/>
                </a:lnTo>
                <a:lnTo>
                  <a:pt x="179650" y="445440"/>
                </a:lnTo>
                <a:lnTo>
                  <a:pt x="224993" y="450011"/>
                </a:lnTo>
                <a:lnTo>
                  <a:pt x="270340" y="445440"/>
                </a:lnTo>
                <a:lnTo>
                  <a:pt x="312576" y="432328"/>
                </a:lnTo>
                <a:lnTo>
                  <a:pt x="350797" y="411581"/>
                </a:lnTo>
                <a:lnTo>
                  <a:pt x="384097" y="384105"/>
                </a:lnTo>
                <a:lnTo>
                  <a:pt x="411572" y="350804"/>
                </a:lnTo>
                <a:lnTo>
                  <a:pt x="432317" y="312583"/>
                </a:lnTo>
                <a:lnTo>
                  <a:pt x="445427" y="270349"/>
                </a:lnTo>
                <a:lnTo>
                  <a:pt x="449999" y="225005"/>
                </a:lnTo>
                <a:lnTo>
                  <a:pt x="445427" y="179662"/>
                </a:lnTo>
                <a:lnTo>
                  <a:pt x="432317" y="137427"/>
                </a:lnTo>
                <a:lnTo>
                  <a:pt x="411572" y="99207"/>
                </a:lnTo>
                <a:lnTo>
                  <a:pt x="384097" y="65906"/>
                </a:lnTo>
                <a:lnTo>
                  <a:pt x="350797" y="38430"/>
                </a:lnTo>
                <a:lnTo>
                  <a:pt x="312576" y="17683"/>
                </a:lnTo>
                <a:lnTo>
                  <a:pt x="270340" y="4571"/>
                </a:lnTo>
                <a:lnTo>
                  <a:pt x="224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0494" y="5206263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449999" y="225005"/>
                </a:moveTo>
                <a:lnTo>
                  <a:pt x="445427" y="270349"/>
                </a:lnTo>
                <a:lnTo>
                  <a:pt x="432317" y="312583"/>
                </a:lnTo>
                <a:lnTo>
                  <a:pt x="411572" y="350804"/>
                </a:lnTo>
                <a:lnTo>
                  <a:pt x="384097" y="384105"/>
                </a:lnTo>
                <a:lnTo>
                  <a:pt x="350797" y="411581"/>
                </a:lnTo>
                <a:lnTo>
                  <a:pt x="312576" y="432328"/>
                </a:lnTo>
                <a:lnTo>
                  <a:pt x="270340" y="445440"/>
                </a:lnTo>
                <a:lnTo>
                  <a:pt x="224993" y="450011"/>
                </a:lnTo>
                <a:lnTo>
                  <a:pt x="179650" y="445440"/>
                </a:lnTo>
                <a:lnTo>
                  <a:pt x="137417" y="432328"/>
                </a:lnTo>
                <a:lnTo>
                  <a:pt x="99198" y="411581"/>
                </a:lnTo>
                <a:lnTo>
                  <a:pt x="65900" y="384105"/>
                </a:lnTo>
                <a:lnTo>
                  <a:pt x="38426" y="350804"/>
                </a:lnTo>
                <a:lnTo>
                  <a:pt x="17681" y="312583"/>
                </a:lnTo>
                <a:lnTo>
                  <a:pt x="4571" y="270349"/>
                </a:lnTo>
                <a:lnTo>
                  <a:pt x="0" y="225005"/>
                </a:lnTo>
                <a:lnTo>
                  <a:pt x="4571" y="179662"/>
                </a:lnTo>
                <a:lnTo>
                  <a:pt x="17681" y="137427"/>
                </a:lnTo>
                <a:lnTo>
                  <a:pt x="38426" y="99207"/>
                </a:lnTo>
                <a:lnTo>
                  <a:pt x="65900" y="65906"/>
                </a:lnTo>
                <a:lnTo>
                  <a:pt x="99198" y="38430"/>
                </a:lnTo>
                <a:lnTo>
                  <a:pt x="137417" y="17683"/>
                </a:lnTo>
                <a:lnTo>
                  <a:pt x="179650" y="4571"/>
                </a:lnTo>
                <a:lnTo>
                  <a:pt x="224993" y="0"/>
                </a:lnTo>
                <a:lnTo>
                  <a:pt x="270340" y="4571"/>
                </a:lnTo>
                <a:lnTo>
                  <a:pt x="312576" y="17683"/>
                </a:lnTo>
                <a:lnTo>
                  <a:pt x="350797" y="38430"/>
                </a:lnTo>
                <a:lnTo>
                  <a:pt x="384097" y="65906"/>
                </a:lnTo>
                <a:lnTo>
                  <a:pt x="411572" y="99207"/>
                </a:lnTo>
                <a:lnTo>
                  <a:pt x="432317" y="137427"/>
                </a:lnTo>
                <a:lnTo>
                  <a:pt x="445427" y="179662"/>
                </a:lnTo>
                <a:lnTo>
                  <a:pt x="449999" y="225005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7494" y="5233263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7993" y="0"/>
                </a:moveTo>
                <a:lnTo>
                  <a:pt x="152595" y="5229"/>
                </a:lnTo>
                <a:lnTo>
                  <a:pt x="110921" y="20127"/>
                </a:lnTo>
                <a:lnTo>
                  <a:pt x="74159" y="43502"/>
                </a:lnTo>
                <a:lnTo>
                  <a:pt x="43497" y="74166"/>
                </a:lnTo>
                <a:lnTo>
                  <a:pt x="20124" y="110931"/>
                </a:lnTo>
                <a:lnTo>
                  <a:pt x="5229" y="152607"/>
                </a:lnTo>
                <a:lnTo>
                  <a:pt x="0" y="198005"/>
                </a:lnTo>
                <a:lnTo>
                  <a:pt x="5229" y="243403"/>
                </a:lnTo>
                <a:lnTo>
                  <a:pt x="20124" y="285079"/>
                </a:lnTo>
                <a:lnTo>
                  <a:pt x="43497" y="321844"/>
                </a:lnTo>
                <a:lnTo>
                  <a:pt x="74159" y="352509"/>
                </a:lnTo>
                <a:lnTo>
                  <a:pt x="110921" y="375884"/>
                </a:lnTo>
                <a:lnTo>
                  <a:pt x="152595" y="390781"/>
                </a:lnTo>
                <a:lnTo>
                  <a:pt x="197993" y="396011"/>
                </a:lnTo>
                <a:lnTo>
                  <a:pt x="243395" y="390781"/>
                </a:lnTo>
                <a:lnTo>
                  <a:pt x="285072" y="375884"/>
                </a:lnTo>
                <a:lnTo>
                  <a:pt x="321837" y="352509"/>
                </a:lnTo>
                <a:lnTo>
                  <a:pt x="352500" y="321844"/>
                </a:lnTo>
                <a:lnTo>
                  <a:pt x="375873" y="285079"/>
                </a:lnTo>
                <a:lnTo>
                  <a:pt x="390769" y="243403"/>
                </a:lnTo>
                <a:lnTo>
                  <a:pt x="395998" y="198005"/>
                </a:lnTo>
                <a:lnTo>
                  <a:pt x="390769" y="152607"/>
                </a:lnTo>
                <a:lnTo>
                  <a:pt x="375873" y="110931"/>
                </a:lnTo>
                <a:lnTo>
                  <a:pt x="352500" y="74166"/>
                </a:lnTo>
                <a:lnTo>
                  <a:pt x="321837" y="43502"/>
                </a:lnTo>
                <a:lnTo>
                  <a:pt x="285072" y="20127"/>
                </a:lnTo>
                <a:lnTo>
                  <a:pt x="243395" y="5229"/>
                </a:lnTo>
                <a:lnTo>
                  <a:pt x="197993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0494" y="5841200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224993" y="0"/>
                </a:moveTo>
                <a:lnTo>
                  <a:pt x="179650" y="4571"/>
                </a:lnTo>
                <a:lnTo>
                  <a:pt x="137417" y="17681"/>
                </a:lnTo>
                <a:lnTo>
                  <a:pt x="99198" y="38426"/>
                </a:lnTo>
                <a:lnTo>
                  <a:pt x="65900" y="65901"/>
                </a:lnTo>
                <a:lnTo>
                  <a:pt x="38426" y="99202"/>
                </a:lnTo>
                <a:lnTo>
                  <a:pt x="17681" y="137422"/>
                </a:lnTo>
                <a:lnTo>
                  <a:pt x="4571" y="179658"/>
                </a:lnTo>
                <a:lnTo>
                  <a:pt x="0" y="225005"/>
                </a:lnTo>
                <a:lnTo>
                  <a:pt x="4571" y="270348"/>
                </a:lnTo>
                <a:lnTo>
                  <a:pt x="17681" y="312581"/>
                </a:lnTo>
                <a:lnTo>
                  <a:pt x="38426" y="350800"/>
                </a:lnTo>
                <a:lnTo>
                  <a:pt x="65900" y="384098"/>
                </a:lnTo>
                <a:lnTo>
                  <a:pt x="99198" y="411572"/>
                </a:lnTo>
                <a:lnTo>
                  <a:pt x="137417" y="432317"/>
                </a:lnTo>
                <a:lnTo>
                  <a:pt x="179650" y="445427"/>
                </a:lnTo>
                <a:lnTo>
                  <a:pt x="224993" y="449999"/>
                </a:lnTo>
                <a:lnTo>
                  <a:pt x="270340" y="445427"/>
                </a:lnTo>
                <a:lnTo>
                  <a:pt x="312576" y="432317"/>
                </a:lnTo>
                <a:lnTo>
                  <a:pt x="350797" y="411572"/>
                </a:lnTo>
                <a:lnTo>
                  <a:pt x="384097" y="384098"/>
                </a:lnTo>
                <a:lnTo>
                  <a:pt x="411572" y="350800"/>
                </a:lnTo>
                <a:lnTo>
                  <a:pt x="432317" y="312581"/>
                </a:lnTo>
                <a:lnTo>
                  <a:pt x="445427" y="270348"/>
                </a:lnTo>
                <a:lnTo>
                  <a:pt x="449999" y="225005"/>
                </a:lnTo>
                <a:lnTo>
                  <a:pt x="445427" y="179658"/>
                </a:lnTo>
                <a:lnTo>
                  <a:pt x="432317" y="137422"/>
                </a:lnTo>
                <a:lnTo>
                  <a:pt x="411572" y="99202"/>
                </a:lnTo>
                <a:lnTo>
                  <a:pt x="384097" y="65901"/>
                </a:lnTo>
                <a:lnTo>
                  <a:pt x="350797" y="38426"/>
                </a:lnTo>
                <a:lnTo>
                  <a:pt x="312576" y="17681"/>
                </a:lnTo>
                <a:lnTo>
                  <a:pt x="270340" y="4571"/>
                </a:lnTo>
                <a:lnTo>
                  <a:pt x="224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0494" y="5841200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449999" y="225005"/>
                </a:moveTo>
                <a:lnTo>
                  <a:pt x="445427" y="270348"/>
                </a:lnTo>
                <a:lnTo>
                  <a:pt x="432317" y="312581"/>
                </a:lnTo>
                <a:lnTo>
                  <a:pt x="411572" y="350800"/>
                </a:lnTo>
                <a:lnTo>
                  <a:pt x="384097" y="384098"/>
                </a:lnTo>
                <a:lnTo>
                  <a:pt x="350797" y="411572"/>
                </a:lnTo>
                <a:lnTo>
                  <a:pt x="312576" y="432317"/>
                </a:lnTo>
                <a:lnTo>
                  <a:pt x="270340" y="445427"/>
                </a:lnTo>
                <a:lnTo>
                  <a:pt x="224993" y="449999"/>
                </a:lnTo>
                <a:lnTo>
                  <a:pt x="179650" y="445427"/>
                </a:lnTo>
                <a:lnTo>
                  <a:pt x="137417" y="432317"/>
                </a:lnTo>
                <a:lnTo>
                  <a:pt x="99198" y="411572"/>
                </a:lnTo>
                <a:lnTo>
                  <a:pt x="65900" y="384098"/>
                </a:lnTo>
                <a:lnTo>
                  <a:pt x="38426" y="350800"/>
                </a:lnTo>
                <a:lnTo>
                  <a:pt x="17681" y="312581"/>
                </a:lnTo>
                <a:lnTo>
                  <a:pt x="4571" y="270348"/>
                </a:lnTo>
                <a:lnTo>
                  <a:pt x="0" y="225005"/>
                </a:lnTo>
                <a:lnTo>
                  <a:pt x="4571" y="179658"/>
                </a:lnTo>
                <a:lnTo>
                  <a:pt x="17681" y="137422"/>
                </a:lnTo>
                <a:lnTo>
                  <a:pt x="38426" y="99202"/>
                </a:lnTo>
                <a:lnTo>
                  <a:pt x="65900" y="65901"/>
                </a:lnTo>
                <a:lnTo>
                  <a:pt x="99198" y="38426"/>
                </a:lnTo>
                <a:lnTo>
                  <a:pt x="137417" y="17681"/>
                </a:lnTo>
                <a:lnTo>
                  <a:pt x="179650" y="4571"/>
                </a:lnTo>
                <a:lnTo>
                  <a:pt x="224993" y="0"/>
                </a:lnTo>
                <a:lnTo>
                  <a:pt x="270340" y="4571"/>
                </a:lnTo>
                <a:lnTo>
                  <a:pt x="312576" y="17681"/>
                </a:lnTo>
                <a:lnTo>
                  <a:pt x="350797" y="38426"/>
                </a:lnTo>
                <a:lnTo>
                  <a:pt x="384097" y="65901"/>
                </a:lnTo>
                <a:lnTo>
                  <a:pt x="411572" y="99202"/>
                </a:lnTo>
                <a:lnTo>
                  <a:pt x="432317" y="137422"/>
                </a:lnTo>
                <a:lnTo>
                  <a:pt x="445427" y="179658"/>
                </a:lnTo>
                <a:lnTo>
                  <a:pt x="449999" y="225005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7494" y="5868200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7993" y="0"/>
                </a:moveTo>
                <a:lnTo>
                  <a:pt x="152595" y="5229"/>
                </a:lnTo>
                <a:lnTo>
                  <a:pt x="110921" y="20124"/>
                </a:lnTo>
                <a:lnTo>
                  <a:pt x="74159" y="43498"/>
                </a:lnTo>
                <a:lnTo>
                  <a:pt x="43497" y="74161"/>
                </a:lnTo>
                <a:lnTo>
                  <a:pt x="20124" y="110925"/>
                </a:lnTo>
                <a:lnTo>
                  <a:pt x="5229" y="152603"/>
                </a:lnTo>
                <a:lnTo>
                  <a:pt x="0" y="198005"/>
                </a:lnTo>
                <a:lnTo>
                  <a:pt x="5229" y="243403"/>
                </a:lnTo>
                <a:lnTo>
                  <a:pt x="20124" y="285077"/>
                </a:lnTo>
                <a:lnTo>
                  <a:pt x="43497" y="321839"/>
                </a:lnTo>
                <a:lnTo>
                  <a:pt x="74159" y="352501"/>
                </a:lnTo>
                <a:lnTo>
                  <a:pt x="110921" y="375874"/>
                </a:lnTo>
                <a:lnTo>
                  <a:pt x="152595" y="390769"/>
                </a:lnTo>
                <a:lnTo>
                  <a:pt x="197993" y="395998"/>
                </a:lnTo>
                <a:lnTo>
                  <a:pt x="243395" y="390769"/>
                </a:lnTo>
                <a:lnTo>
                  <a:pt x="285072" y="375874"/>
                </a:lnTo>
                <a:lnTo>
                  <a:pt x="321837" y="352501"/>
                </a:lnTo>
                <a:lnTo>
                  <a:pt x="352500" y="321839"/>
                </a:lnTo>
                <a:lnTo>
                  <a:pt x="375873" y="285077"/>
                </a:lnTo>
                <a:lnTo>
                  <a:pt x="390769" y="243403"/>
                </a:lnTo>
                <a:lnTo>
                  <a:pt x="395998" y="198005"/>
                </a:lnTo>
                <a:lnTo>
                  <a:pt x="390769" y="152603"/>
                </a:lnTo>
                <a:lnTo>
                  <a:pt x="375873" y="110925"/>
                </a:lnTo>
                <a:lnTo>
                  <a:pt x="352500" y="74161"/>
                </a:lnTo>
                <a:lnTo>
                  <a:pt x="321837" y="43498"/>
                </a:lnTo>
                <a:lnTo>
                  <a:pt x="285072" y="20124"/>
                </a:lnTo>
                <a:lnTo>
                  <a:pt x="243395" y="5229"/>
                </a:lnTo>
                <a:lnTo>
                  <a:pt x="197993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0494" y="6476123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5">
                <a:moveTo>
                  <a:pt x="224993" y="0"/>
                </a:moveTo>
                <a:lnTo>
                  <a:pt x="179650" y="4571"/>
                </a:lnTo>
                <a:lnTo>
                  <a:pt x="137417" y="17683"/>
                </a:lnTo>
                <a:lnTo>
                  <a:pt x="99198" y="38430"/>
                </a:lnTo>
                <a:lnTo>
                  <a:pt x="65900" y="65906"/>
                </a:lnTo>
                <a:lnTo>
                  <a:pt x="38426" y="99207"/>
                </a:lnTo>
                <a:lnTo>
                  <a:pt x="17681" y="137427"/>
                </a:lnTo>
                <a:lnTo>
                  <a:pt x="4571" y="179662"/>
                </a:lnTo>
                <a:lnTo>
                  <a:pt x="0" y="225005"/>
                </a:lnTo>
                <a:lnTo>
                  <a:pt x="4571" y="270353"/>
                </a:lnTo>
                <a:lnTo>
                  <a:pt x="17681" y="312589"/>
                </a:lnTo>
                <a:lnTo>
                  <a:pt x="38426" y="350809"/>
                </a:lnTo>
                <a:lnTo>
                  <a:pt x="65900" y="384109"/>
                </a:lnTo>
                <a:lnTo>
                  <a:pt x="99198" y="411584"/>
                </a:lnTo>
                <a:lnTo>
                  <a:pt x="137417" y="432330"/>
                </a:lnTo>
                <a:lnTo>
                  <a:pt x="179650" y="445440"/>
                </a:lnTo>
                <a:lnTo>
                  <a:pt x="224993" y="450011"/>
                </a:lnTo>
                <a:lnTo>
                  <a:pt x="270340" y="445440"/>
                </a:lnTo>
                <a:lnTo>
                  <a:pt x="312576" y="432330"/>
                </a:lnTo>
                <a:lnTo>
                  <a:pt x="350797" y="411584"/>
                </a:lnTo>
                <a:lnTo>
                  <a:pt x="384097" y="384109"/>
                </a:lnTo>
                <a:lnTo>
                  <a:pt x="411572" y="350809"/>
                </a:lnTo>
                <a:lnTo>
                  <a:pt x="432317" y="312589"/>
                </a:lnTo>
                <a:lnTo>
                  <a:pt x="445427" y="270353"/>
                </a:lnTo>
                <a:lnTo>
                  <a:pt x="449999" y="225005"/>
                </a:lnTo>
                <a:lnTo>
                  <a:pt x="445427" y="179662"/>
                </a:lnTo>
                <a:lnTo>
                  <a:pt x="432317" y="137427"/>
                </a:lnTo>
                <a:lnTo>
                  <a:pt x="411572" y="99207"/>
                </a:lnTo>
                <a:lnTo>
                  <a:pt x="384097" y="65906"/>
                </a:lnTo>
                <a:lnTo>
                  <a:pt x="350797" y="38430"/>
                </a:lnTo>
                <a:lnTo>
                  <a:pt x="312576" y="17683"/>
                </a:lnTo>
                <a:lnTo>
                  <a:pt x="270340" y="4571"/>
                </a:lnTo>
                <a:lnTo>
                  <a:pt x="224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60494" y="6476123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5">
                <a:moveTo>
                  <a:pt x="449999" y="225005"/>
                </a:moveTo>
                <a:lnTo>
                  <a:pt x="445427" y="270353"/>
                </a:lnTo>
                <a:lnTo>
                  <a:pt x="432317" y="312589"/>
                </a:lnTo>
                <a:lnTo>
                  <a:pt x="411572" y="350809"/>
                </a:lnTo>
                <a:lnTo>
                  <a:pt x="384097" y="384109"/>
                </a:lnTo>
                <a:lnTo>
                  <a:pt x="350797" y="411584"/>
                </a:lnTo>
                <a:lnTo>
                  <a:pt x="312576" y="432330"/>
                </a:lnTo>
                <a:lnTo>
                  <a:pt x="270340" y="445440"/>
                </a:lnTo>
                <a:lnTo>
                  <a:pt x="224993" y="450011"/>
                </a:lnTo>
                <a:lnTo>
                  <a:pt x="179650" y="445440"/>
                </a:lnTo>
                <a:lnTo>
                  <a:pt x="137417" y="432330"/>
                </a:lnTo>
                <a:lnTo>
                  <a:pt x="99198" y="411584"/>
                </a:lnTo>
                <a:lnTo>
                  <a:pt x="65900" y="384109"/>
                </a:lnTo>
                <a:lnTo>
                  <a:pt x="38426" y="350809"/>
                </a:lnTo>
                <a:lnTo>
                  <a:pt x="17681" y="312589"/>
                </a:lnTo>
                <a:lnTo>
                  <a:pt x="4571" y="270353"/>
                </a:lnTo>
                <a:lnTo>
                  <a:pt x="0" y="225005"/>
                </a:lnTo>
                <a:lnTo>
                  <a:pt x="4571" y="179662"/>
                </a:lnTo>
                <a:lnTo>
                  <a:pt x="17681" y="137427"/>
                </a:lnTo>
                <a:lnTo>
                  <a:pt x="38426" y="99207"/>
                </a:lnTo>
                <a:lnTo>
                  <a:pt x="65900" y="65906"/>
                </a:lnTo>
                <a:lnTo>
                  <a:pt x="99198" y="38430"/>
                </a:lnTo>
                <a:lnTo>
                  <a:pt x="137417" y="17683"/>
                </a:lnTo>
                <a:lnTo>
                  <a:pt x="179650" y="4571"/>
                </a:lnTo>
                <a:lnTo>
                  <a:pt x="224993" y="0"/>
                </a:lnTo>
                <a:lnTo>
                  <a:pt x="270340" y="4571"/>
                </a:lnTo>
                <a:lnTo>
                  <a:pt x="312576" y="17683"/>
                </a:lnTo>
                <a:lnTo>
                  <a:pt x="350797" y="38430"/>
                </a:lnTo>
                <a:lnTo>
                  <a:pt x="384097" y="65906"/>
                </a:lnTo>
                <a:lnTo>
                  <a:pt x="411572" y="99207"/>
                </a:lnTo>
                <a:lnTo>
                  <a:pt x="432317" y="137427"/>
                </a:lnTo>
                <a:lnTo>
                  <a:pt x="445427" y="179662"/>
                </a:lnTo>
                <a:lnTo>
                  <a:pt x="449999" y="225005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7494" y="6503123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40">
                <a:moveTo>
                  <a:pt x="197993" y="0"/>
                </a:moveTo>
                <a:lnTo>
                  <a:pt x="152595" y="5229"/>
                </a:lnTo>
                <a:lnTo>
                  <a:pt x="110921" y="20127"/>
                </a:lnTo>
                <a:lnTo>
                  <a:pt x="74159" y="43502"/>
                </a:lnTo>
                <a:lnTo>
                  <a:pt x="43497" y="74166"/>
                </a:lnTo>
                <a:lnTo>
                  <a:pt x="20124" y="110931"/>
                </a:lnTo>
                <a:lnTo>
                  <a:pt x="5229" y="152607"/>
                </a:lnTo>
                <a:lnTo>
                  <a:pt x="0" y="198005"/>
                </a:lnTo>
                <a:lnTo>
                  <a:pt x="5229" y="243403"/>
                </a:lnTo>
                <a:lnTo>
                  <a:pt x="20124" y="285079"/>
                </a:lnTo>
                <a:lnTo>
                  <a:pt x="43497" y="321844"/>
                </a:lnTo>
                <a:lnTo>
                  <a:pt x="74159" y="352509"/>
                </a:lnTo>
                <a:lnTo>
                  <a:pt x="110921" y="375884"/>
                </a:lnTo>
                <a:lnTo>
                  <a:pt x="152595" y="390781"/>
                </a:lnTo>
                <a:lnTo>
                  <a:pt x="197993" y="396011"/>
                </a:lnTo>
                <a:lnTo>
                  <a:pt x="243395" y="390781"/>
                </a:lnTo>
                <a:lnTo>
                  <a:pt x="285072" y="375884"/>
                </a:lnTo>
                <a:lnTo>
                  <a:pt x="321837" y="352509"/>
                </a:lnTo>
                <a:lnTo>
                  <a:pt x="352500" y="321844"/>
                </a:lnTo>
                <a:lnTo>
                  <a:pt x="375873" y="285079"/>
                </a:lnTo>
                <a:lnTo>
                  <a:pt x="390769" y="243403"/>
                </a:lnTo>
                <a:lnTo>
                  <a:pt x="395998" y="198005"/>
                </a:lnTo>
                <a:lnTo>
                  <a:pt x="390769" y="152607"/>
                </a:lnTo>
                <a:lnTo>
                  <a:pt x="375873" y="110931"/>
                </a:lnTo>
                <a:lnTo>
                  <a:pt x="352500" y="74166"/>
                </a:lnTo>
                <a:lnTo>
                  <a:pt x="321837" y="43502"/>
                </a:lnTo>
                <a:lnTo>
                  <a:pt x="285072" y="20127"/>
                </a:lnTo>
                <a:lnTo>
                  <a:pt x="243395" y="5229"/>
                </a:lnTo>
                <a:lnTo>
                  <a:pt x="197993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65480" y="5319255"/>
            <a:ext cx="240029" cy="240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60947" y="5968987"/>
            <a:ext cx="249085" cy="231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62149" y="6577794"/>
            <a:ext cx="246684" cy="246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6481546" y="1996630"/>
            <a:ext cx="29019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sz="1700" spc="-80" dirty="0">
                <a:solidFill>
                  <a:srgbClr val="FFFFFF"/>
                </a:solidFill>
                <a:latin typeface="Century Gothic"/>
                <a:cs typeface="Century Gothic"/>
              </a:rPr>
              <a:t>7.</a:t>
            </a:r>
            <a:r>
              <a:rPr sz="1700" spc="-3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ПУБЛІЧНИЙ 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ЗАХИСТ 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З 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ІНТЕРНЕТ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ТРАНСЛЯЦІЄЮ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936246" y="1847761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225005" y="0"/>
                </a:moveTo>
                <a:lnTo>
                  <a:pt x="179658" y="4571"/>
                </a:lnTo>
                <a:lnTo>
                  <a:pt x="137422" y="17681"/>
                </a:lnTo>
                <a:lnTo>
                  <a:pt x="99202" y="38426"/>
                </a:lnTo>
                <a:lnTo>
                  <a:pt x="65901" y="65900"/>
                </a:lnTo>
                <a:lnTo>
                  <a:pt x="38426" y="99198"/>
                </a:lnTo>
                <a:lnTo>
                  <a:pt x="17681" y="137417"/>
                </a:lnTo>
                <a:lnTo>
                  <a:pt x="4571" y="179650"/>
                </a:lnTo>
                <a:lnTo>
                  <a:pt x="0" y="224993"/>
                </a:lnTo>
                <a:lnTo>
                  <a:pt x="4571" y="270340"/>
                </a:lnTo>
                <a:lnTo>
                  <a:pt x="17681" y="312576"/>
                </a:lnTo>
                <a:lnTo>
                  <a:pt x="38426" y="350797"/>
                </a:lnTo>
                <a:lnTo>
                  <a:pt x="65901" y="384097"/>
                </a:lnTo>
                <a:lnTo>
                  <a:pt x="99202" y="411572"/>
                </a:lnTo>
                <a:lnTo>
                  <a:pt x="137422" y="432317"/>
                </a:lnTo>
                <a:lnTo>
                  <a:pt x="179658" y="445427"/>
                </a:lnTo>
                <a:lnTo>
                  <a:pt x="225005" y="449999"/>
                </a:lnTo>
                <a:lnTo>
                  <a:pt x="270349" y="445427"/>
                </a:lnTo>
                <a:lnTo>
                  <a:pt x="312583" y="432317"/>
                </a:lnTo>
                <a:lnTo>
                  <a:pt x="350804" y="411572"/>
                </a:lnTo>
                <a:lnTo>
                  <a:pt x="384105" y="384097"/>
                </a:lnTo>
                <a:lnTo>
                  <a:pt x="411581" y="350797"/>
                </a:lnTo>
                <a:lnTo>
                  <a:pt x="432328" y="312576"/>
                </a:lnTo>
                <a:lnTo>
                  <a:pt x="445440" y="270340"/>
                </a:lnTo>
                <a:lnTo>
                  <a:pt x="450011" y="224993"/>
                </a:lnTo>
                <a:lnTo>
                  <a:pt x="445440" y="179650"/>
                </a:lnTo>
                <a:lnTo>
                  <a:pt x="432328" y="137417"/>
                </a:lnTo>
                <a:lnTo>
                  <a:pt x="411581" y="99198"/>
                </a:lnTo>
                <a:lnTo>
                  <a:pt x="384105" y="65900"/>
                </a:lnTo>
                <a:lnTo>
                  <a:pt x="350804" y="38426"/>
                </a:lnTo>
                <a:lnTo>
                  <a:pt x="312583" y="17681"/>
                </a:lnTo>
                <a:lnTo>
                  <a:pt x="270349" y="4571"/>
                </a:lnTo>
                <a:lnTo>
                  <a:pt x="225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36246" y="1847761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450011" y="224993"/>
                </a:moveTo>
                <a:lnTo>
                  <a:pt x="445440" y="270340"/>
                </a:lnTo>
                <a:lnTo>
                  <a:pt x="432328" y="312576"/>
                </a:lnTo>
                <a:lnTo>
                  <a:pt x="411581" y="350797"/>
                </a:lnTo>
                <a:lnTo>
                  <a:pt x="384105" y="384097"/>
                </a:lnTo>
                <a:lnTo>
                  <a:pt x="350804" y="411572"/>
                </a:lnTo>
                <a:lnTo>
                  <a:pt x="312583" y="432317"/>
                </a:lnTo>
                <a:lnTo>
                  <a:pt x="270349" y="445427"/>
                </a:lnTo>
                <a:lnTo>
                  <a:pt x="225005" y="449999"/>
                </a:lnTo>
                <a:lnTo>
                  <a:pt x="179658" y="445427"/>
                </a:lnTo>
                <a:lnTo>
                  <a:pt x="137422" y="432317"/>
                </a:lnTo>
                <a:lnTo>
                  <a:pt x="99202" y="411572"/>
                </a:lnTo>
                <a:lnTo>
                  <a:pt x="65901" y="384097"/>
                </a:lnTo>
                <a:lnTo>
                  <a:pt x="38426" y="350797"/>
                </a:lnTo>
                <a:lnTo>
                  <a:pt x="17681" y="312576"/>
                </a:lnTo>
                <a:lnTo>
                  <a:pt x="4571" y="270340"/>
                </a:lnTo>
                <a:lnTo>
                  <a:pt x="0" y="224993"/>
                </a:lnTo>
                <a:lnTo>
                  <a:pt x="4571" y="179650"/>
                </a:lnTo>
                <a:lnTo>
                  <a:pt x="17681" y="137417"/>
                </a:lnTo>
                <a:lnTo>
                  <a:pt x="38426" y="99198"/>
                </a:lnTo>
                <a:lnTo>
                  <a:pt x="65901" y="65900"/>
                </a:lnTo>
                <a:lnTo>
                  <a:pt x="99202" y="38426"/>
                </a:lnTo>
                <a:lnTo>
                  <a:pt x="137422" y="17681"/>
                </a:lnTo>
                <a:lnTo>
                  <a:pt x="179658" y="4571"/>
                </a:lnTo>
                <a:lnTo>
                  <a:pt x="225005" y="0"/>
                </a:lnTo>
                <a:lnTo>
                  <a:pt x="270349" y="4571"/>
                </a:lnTo>
                <a:lnTo>
                  <a:pt x="312583" y="17681"/>
                </a:lnTo>
                <a:lnTo>
                  <a:pt x="350804" y="38426"/>
                </a:lnTo>
                <a:lnTo>
                  <a:pt x="384105" y="65900"/>
                </a:lnTo>
                <a:lnTo>
                  <a:pt x="411581" y="99198"/>
                </a:lnTo>
                <a:lnTo>
                  <a:pt x="432328" y="137417"/>
                </a:lnTo>
                <a:lnTo>
                  <a:pt x="445440" y="179650"/>
                </a:lnTo>
                <a:lnTo>
                  <a:pt x="450011" y="224993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63246" y="1874761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39">
                <a:moveTo>
                  <a:pt x="198005" y="0"/>
                </a:moveTo>
                <a:lnTo>
                  <a:pt x="152607" y="5229"/>
                </a:lnTo>
                <a:lnTo>
                  <a:pt x="110931" y="20124"/>
                </a:lnTo>
                <a:lnTo>
                  <a:pt x="74166" y="43497"/>
                </a:lnTo>
                <a:lnTo>
                  <a:pt x="43502" y="74159"/>
                </a:lnTo>
                <a:lnTo>
                  <a:pt x="20127" y="110921"/>
                </a:lnTo>
                <a:lnTo>
                  <a:pt x="5229" y="152595"/>
                </a:lnTo>
                <a:lnTo>
                  <a:pt x="0" y="197992"/>
                </a:lnTo>
                <a:lnTo>
                  <a:pt x="5229" y="243395"/>
                </a:lnTo>
                <a:lnTo>
                  <a:pt x="20127" y="285072"/>
                </a:lnTo>
                <a:lnTo>
                  <a:pt x="43502" y="321837"/>
                </a:lnTo>
                <a:lnTo>
                  <a:pt x="74166" y="352500"/>
                </a:lnTo>
                <a:lnTo>
                  <a:pt x="110931" y="375873"/>
                </a:lnTo>
                <a:lnTo>
                  <a:pt x="152607" y="390769"/>
                </a:lnTo>
                <a:lnTo>
                  <a:pt x="198005" y="395998"/>
                </a:lnTo>
                <a:lnTo>
                  <a:pt x="243407" y="390769"/>
                </a:lnTo>
                <a:lnTo>
                  <a:pt x="285085" y="375873"/>
                </a:lnTo>
                <a:lnTo>
                  <a:pt x="321849" y="352500"/>
                </a:lnTo>
                <a:lnTo>
                  <a:pt x="352513" y="321837"/>
                </a:lnTo>
                <a:lnTo>
                  <a:pt x="375886" y="285072"/>
                </a:lnTo>
                <a:lnTo>
                  <a:pt x="390782" y="243395"/>
                </a:lnTo>
                <a:lnTo>
                  <a:pt x="396011" y="197992"/>
                </a:lnTo>
                <a:lnTo>
                  <a:pt x="390782" y="152595"/>
                </a:lnTo>
                <a:lnTo>
                  <a:pt x="375886" y="110921"/>
                </a:lnTo>
                <a:lnTo>
                  <a:pt x="352513" y="74159"/>
                </a:lnTo>
                <a:lnTo>
                  <a:pt x="321849" y="43497"/>
                </a:lnTo>
                <a:lnTo>
                  <a:pt x="285085" y="20124"/>
                </a:lnTo>
                <a:lnTo>
                  <a:pt x="243407" y="5229"/>
                </a:lnTo>
                <a:lnTo>
                  <a:pt x="198005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33248" y="2392197"/>
            <a:ext cx="4243070" cy="1570990"/>
          </a:xfrm>
          <a:custGeom>
            <a:avLst/>
            <a:gdLst/>
            <a:ahLst/>
            <a:cxnLst/>
            <a:rect l="l" t="t" r="r" b="b"/>
            <a:pathLst>
              <a:path w="4243070" h="1570989">
                <a:moveTo>
                  <a:pt x="4242752" y="0"/>
                </a:moveTo>
                <a:lnTo>
                  <a:pt x="0" y="0"/>
                </a:lnTo>
                <a:lnTo>
                  <a:pt x="0" y="1570570"/>
                </a:lnTo>
                <a:lnTo>
                  <a:pt x="4242752" y="1570570"/>
                </a:lnTo>
                <a:lnTo>
                  <a:pt x="4242752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233248" y="2392197"/>
            <a:ext cx="4243070" cy="1570990"/>
          </a:xfrm>
          <a:custGeom>
            <a:avLst/>
            <a:gdLst/>
            <a:ahLst/>
            <a:cxnLst/>
            <a:rect l="l" t="t" r="r" b="b"/>
            <a:pathLst>
              <a:path w="4243070" h="1570989">
                <a:moveTo>
                  <a:pt x="4242752" y="0"/>
                </a:moveTo>
                <a:lnTo>
                  <a:pt x="0" y="0"/>
                </a:lnTo>
                <a:lnTo>
                  <a:pt x="0" y="1570570"/>
                </a:lnTo>
                <a:lnTo>
                  <a:pt x="4242752" y="1570570"/>
                </a:lnTo>
                <a:lnTo>
                  <a:pt x="4242752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6481495" y="2476004"/>
            <a:ext cx="3878579" cy="138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0"/>
              </a:lnSpc>
            </a:pPr>
            <a:r>
              <a:rPr sz="1700" spc="40" dirty="0">
                <a:solidFill>
                  <a:srgbClr val="FFFFFF"/>
                </a:solidFill>
                <a:latin typeface="Century Gothic"/>
                <a:cs typeface="Century Gothic"/>
              </a:rPr>
              <a:t>8.</a:t>
            </a:r>
            <a:r>
              <a:rPr sz="1700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ГОЛОСУВАННЯ: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ГОЛОВА </a:t>
            </a: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СПЕЦІАЛІЗОВАНОЇ 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ВЧЕНОЇ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РАДИ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І </a:t>
            </a: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КОЖЕН </a:t>
            </a:r>
            <a:r>
              <a:rPr sz="900" b="1" spc="25" dirty="0">
                <a:solidFill>
                  <a:srgbClr val="FFFFFF"/>
                </a:solidFill>
                <a:latin typeface="Calibri"/>
                <a:cs typeface="Calibri"/>
              </a:rPr>
              <a:t>ІЗ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</a:pP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ОПОНЕНТІВ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ГОЛОСУЄ 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ВІДКРИТО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І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ПОІМЕННО </a:t>
            </a:r>
            <a:r>
              <a:rPr sz="900" b="1" spc="14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ЗАСВІДЧУЄ 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СВІЙ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ГОЛОС</a:t>
            </a:r>
            <a:endParaRPr sz="900">
              <a:latin typeface="Calibri"/>
              <a:cs typeface="Calibri"/>
            </a:endParaRPr>
          </a:p>
          <a:p>
            <a:pPr marL="12700" marR="327025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ОСОБИСТИМ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ПІДПИСОМ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ПРОТОКОЛІ </a:t>
            </a:r>
            <a:r>
              <a:rPr sz="900" b="1" spc="0" dirty="0">
                <a:solidFill>
                  <a:srgbClr val="FFFFFF"/>
                </a:solidFill>
                <a:latin typeface="Calibri"/>
                <a:cs typeface="Calibri"/>
              </a:rPr>
              <a:t>ЗАСІДАННЯ.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ЧЛЕНИ ПОСТІЙНО  </a:t>
            </a: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ДІЮЧОЇ СПЕЦІАЛІЗОВАНОЇ 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ВЧЕНОЇ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РАДИ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ГОЛОСУЮТЬ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ТАЄМНО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РІШЕННЯ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ПОСТІЙНО </a:t>
            </a: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ДІЮЧОЇ СПЕЦІАЛІЗОВАНОЇ 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ВЧЕНОЇ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РАДИ </a:t>
            </a: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ВВАЖАЄТЬСЯ  ПОЗИТИВНИМ,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ЯКЩО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НЬОГО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ПРОГОЛОСУВАЛО 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МЕНШЕ </a:t>
            </a:r>
            <a:r>
              <a:rPr sz="900" b="1" spc="25" dirty="0">
                <a:solidFill>
                  <a:srgbClr val="FFFFFF"/>
                </a:solidFill>
                <a:latin typeface="Calibri"/>
                <a:cs typeface="Calibri"/>
              </a:rPr>
              <a:t>3/4 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ЧЛЕНІВ 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РАДИ, 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ЯКІ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БРАЛИ 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УЧАСТЬ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ЗАСІДАННІ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ЗОВНІШНІ</a:t>
            </a:r>
            <a:r>
              <a:rPr sz="9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ОПОНЕНТИ</a:t>
            </a:r>
            <a:endParaRPr sz="900">
              <a:latin typeface="Calibri"/>
              <a:cs typeface="Calibri"/>
            </a:endParaRPr>
          </a:p>
          <a:p>
            <a:pPr marL="12700" marR="521334">
              <a:lnSpc>
                <a:spcPct val="100000"/>
              </a:lnSpc>
              <a:spcBef>
                <a:spcPts val="480"/>
              </a:spcBef>
            </a:pP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РІШЕННЯ </a:t>
            </a:r>
            <a:r>
              <a:rPr sz="900" b="1" spc="0" dirty="0">
                <a:solidFill>
                  <a:srgbClr val="FFFFFF"/>
                </a:solidFill>
                <a:latin typeface="Calibri"/>
                <a:cs typeface="Calibri"/>
              </a:rPr>
              <a:t>РАЗОВОЇ </a:t>
            </a: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СПЕЦІАЛІЗОВАНОЇ 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ВЧЕНОЇ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РАДИ </a:t>
            </a:r>
            <a:r>
              <a:rPr sz="900" b="1" spc="5" dirty="0">
                <a:solidFill>
                  <a:srgbClr val="FFFFFF"/>
                </a:solidFill>
                <a:latin typeface="Calibri"/>
                <a:cs typeface="Calibri"/>
              </a:rPr>
              <a:t>ВВАЖАЄТЬСЯ  ПОЗИТИВНИМ,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ЯКЩО </a:t>
            </a:r>
            <a:r>
              <a:rPr sz="900" b="1" spc="0" dirty="0">
                <a:solidFill>
                  <a:srgbClr val="FFFFFF"/>
                </a:solidFill>
                <a:latin typeface="Calibri"/>
                <a:cs typeface="Calibri"/>
              </a:rPr>
              <a:t>ВОНО</a:t>
            </a:r>
            <a:r>
              <a:rPr sz="9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ОДНОГОЛОСНЕ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05302" y="4637799"/>
            <a:ext cx="40138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sz="1700" spc="40" dirty="0">
                <a:solidFill>
                  <a:srgbClr val="FFFFFF"/>
                </a:solidFill>
                <a:latin typeface="Century Gothic"/>
                <a:cs typeface="Century Gothic"/>
              </a:rPr>
              <a:t>3.</a:t>
            </a:r>
            <a:r>
              <a:rPr sz="1700" spc="-3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ПРИЗНАЧЕННЯ ОПОНЕНТІВ, 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ВНУТРІШНІ, 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1000" b="1" spc="0" dirty="0">
                <a:solidFill>
                  <a:srgbClr val="FFFFFF"/>
                </a:solidFill>
                <a:latin typeface="Calibri"/>
                <a:cs typeface="Calibri"/>
              </a:rPr>
              <a:t>ЗОВНІШНІ.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ОПОНЕНТИ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05273" y="4790199"/>
            <a:ext cx="3515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ОБОВ'ЯЗКОВО 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Є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АВТОРАМИ </a:t>
            </a:r>
            <a:r>
              <a:rPr sz="1000" b="1" spc="0" dirty="0">
                <a:solidFill>
                  <a:srgbClr val="FFFFFF"/>
                </a:solidFill>
                <a:latin typeface="Calibri"/>
                <a:cs typeface="Calibri"/>
              </a:rPr>
              <a:t>СТАТЕЙ 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З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ТЕМАТИКИ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ЗДОБУВАЧА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936246" y="3046653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225005" y="0"/>
                </a:moveTo>
                <a:lnTo>
                  <a:pt x="179658" y="4571"/>
                </a:lnTo>
                <a:lnTo>
                  <a:pt x="137422" y="17681"/>
                </a:lnTo>
                <a:lnTo>
                  <a:pt x="99202" y="38426"/>
                </a:lnTo>
                <a:lnTo>
                  <a:pt x="65901" y="65901"/>
                </a:lnTo>
                <a:lnTo>
                  <a:pt x="38426" y="99202"/>
                </a:lnTo>
                <a:lnTo>
                  <a:pt x="17681" y="137422"/>
                </a:lnTo>
                <a:lnTo>
                  <a:pt x="4571" y="179658"/>
                </a:lnTo>
                <a:lnTo>
                  <a:pt x="0" y="225005"/>
                </a:lnTo>
                <a:lnTo>
                  <a:pt x="4571" y="270352"/>
                </a:lnTo>
                <a:lnTo>
                  <a:pt x="17681" y="312587"/>
                </a:lnTo>
                <a:lnTo>
                  <a:pt x="38426" y="350805"/>
                </a:lnTo>
                <a:lnTo>
                  <a:pt x="65901" y="384103"/>
                </a:lnTo>
                <a:lnTo>
                  <a:pt x="99202" y="411576"/>
                </a:lnTo>
                <a:lnTo>
                  <a:pt x="137422" y="432319"/>
                </a:lnTo>
                <a:lnTo>
                  <a:pt x="179658" y="445428"/>
                </a:lnTo>
                <a:lnTo>
                  <a:pt x="225005" y="449999"/>
                </a:lnTo>
                <a:lnTo>
                  <a:pt x="270349" y="445428"/>
                </a:lnTo>
                <a:lnTo>
                  <a:pt x="312583" y="432319"/>
                </a:lnTo>
                <a:lnTo>
                  <a:pt x="350804" y="411576"/>
                </a:lnTo>
                <a:lnTo>
                  <a:pt x="384105" y="384103"/>
                </a:lnTo>
                <a:lnTo>
                  <a:pt x="411581" y="350805"/>
                </a:lnTo>
                <a:lnTo>
                  <a:pt x="432328" y="312587"/>
                </a:lnTo>
                <a:lnTo>
                  <a:pt x="445440" y="270352"/>
                </a:lnTo>
                <a:lnTo>
                  <a:pt x="450011" y="225005"/>
                </a:lnTo>
                <a:lnTo>
                  <a:pt x="445440" y="179658"/>
                </a:lnTo>
                <a:lnTo>
                  <a:pt x="432328" y="137422"/>
                </a:lnTo>
                <a:lnTo>
                  <a:pt x="411581" y="99202"/>
                </a:lnTo>
                <a:lnTo>
                  <a:pt x="384105" y="65901"/>
                </a:lnTo>
                <a:lnTo>
                  <a:pt x="350804" y="38426"/>
                </a:lnTo>
                <a:lnTo>
                  <a:pt x="312583" y="17681"/>
                </a:lnTo>
                <a:lnTo>
                  <a:pt x="270349" y="4571"/>
                </a:lnTo>
                <a:lnTo>
                  <a:pt x="225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36246" y="3046653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4" h="450214">
                <a:moveTo>
                  <a:pt x="450011" y="225005"/>
                </a:moveTo>
                <a:lnTo>
                  <a:pt x="445440" y="270352"/>
                </a:lnTo>
                <a:lnTo>
                  <a:pt x="432328" y="312587"/>
                </a:lnTo>
                <a:lnTo>
                  <a:pt x="411581" y="350805"/>
                </a:lnTo>
                <a:lnTo>
                  <a:pt x="384105" y="384103"/>
                </a:lnTo>
                <a:lnTo>
                  <a:pt x="350804" y="411576"/>
                </a:lnTo>
                <a:lnTo>
                  <a:pt x="312583" y="432319"/>
                </a:lnTo>
                <a:lnTo>
                  <a:pt x="270349" y="445428"/>
                </a:lnTo>
                <a:lnTo>
                  <a:pt x="225005" y="449999"/>
                </a:lnTo>
                <a:lnTo>
                  <a:pt x="179658" y="445428"/>
                </a:lnTo>
                <a:lnTo>
                  <a:pt x="137422" y="432319"/>
                </a:lnTo>
                <a:lnTo>
                  <a:pt x="99202" y="411576"/>
                </a:lnTo>
                <a:lnTo>
                  <a:pt x="65901" y="384103"/>
                </a:lnTo>
                <a:lnTo>
                  <a:pt x="38426" y="350805"/>
                </a:lnTo>
                <a:lnTo>
                  <a:pt x="17681" y="312587"/>
                </a:lnTo>
                <a:lnTo>
                  <a:pt x="4571" y="270352"/>
                </a:lnTo>
                <a:lnTo>
                  <a:pt x="0" y="225005"/>
                </a:lnTo>
                <a:lnTo>
                  <a:pt x="4571" y="179658"/>
                </a:lnTo>
                <a:lnTo>
                  <a:pt x="17681" y="137422"/>
                </a:lnTo>
                <a:lnTo>
                  <a:pt x="38426" y="99202"/>
                </a:lnTo>
                <a:lnTo>
                  <a:pt x="65901" y="65901"/>
                </a:lnTo>
                <a:lnTo>
                  <a:pt x="99202" y="38426"/>
                </a:lnTo>
                <a:lnTo>
                  <a:pt x="137422" y="17681"/>
                </a:lnTo>
                <a:lnTo>
                  <a:pt x="179658" y="4571"/>
                </a:lnTo>
                <a:lnTo>
                  <a:pt x="225005" y="0"/>
                </a:lnTo>
                <a:lnTo>
                  <a:pt x="270349" y="4571"/>
                </a:lnTo>
                <a:lnTo>
                  <a:pt x="312583" y="17681"/>
                </a:lnTo>
                <a:lnTo>
                  <a:pt x="350804" y="38426"/>
                </a:lnTo>
                <a:lnTo>
                  <a:pt x="384105" y="65901"/>
                </a:lnTo>
                <a:lnTo>
                  <a:pt x="411581" y="99202"/>
                </a:lnTo>
                <a:lnTo>
                  <a:pt x="432328" y="137422"/>
                </a:lnTo>
                <a:lnTo>
                  <a:pt x="445440" y="179658"/>
                </a:lnTo>
                <a:lnTo>
                  <a:pt x="450011" y="225005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63246" y="3073654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39">
                <a:moveTo>
                  <a:pt x="198005" y="0"/>
                </a:moveTo>
                <a:lnTo>
                  <a:pt x="152607" y="5229"/>
                </a:lnTo>
                <a:lnTo>
                  <a:pt x="110931" y="20127"/>
                </a:lnTo>
                <a:lnTo>
                  <a:pt x="74166" y="43502"/>
                </a:lnTo>
                <a:lnTo>
                  <a:pt x="43502" y="74166"/>
                </a:lnTo>
                <a:lnTo>
                  <a:pt x="20127" y="110931"/>
                </a:lnTo>
                <a:lnTo>
                  <a:pt x="5229" y="152607"/>
                </a:lnTo>
                <a:lnTo>
                  <a:pt x="0" y="198005"/>
                </a:lnTo>
                <a:lnTo>
                  <a:pt x="5229" y="243403"/>
                </a:lnTo>
                <a:lnTo>
                  <a:pt x="20127" y="285077"/>
                </a:lnTo>
                <a:lnTo>
                  <a:pt x="43502" y="321839"/>
                </a:lnTo>
                <a:lnTo>
                  <a:pt x="74166" y="352501"/>
                </a:lnTo>
                <a:lnTo>
                  <a:pt x="110931" y="375874"/>
                </a:lnTo>
                <a:lnTo>
                  <a:pt x="152607" y="390769"/>
                </a:lnTo>
                <a:lnTo>
                  <a:pt x="198005" y="395998"/>
                </a:lnTo>
                <a:lnTo>
                  <a:pt x="243407" y="390769"/>
                </a:lnTo>
                <a:lnTo>
                  <a:pt x="285085" y="375874"/>
                </a:lnTo>
                <a:lnTo>
                  <a:pt x="321849" y="352501"/>
                </a:lnTo>
                <a:lnTo>
                  <a:pt x="352513" y="321839"/>
                </a:lnTo>
                <a:lnTo>
                  <a:pt x="375886" y="285077"/>
                </a:lnTo>
                <a:lnTo>
                  <a:pt x="390782" y="243403"/>
                </a:lnTo>
                <a:lnTo>
                  <a:pt x="396011" y="198005"/>
                </a:lnTo>
                <a:lnTo>
                  <a:pt x="390782" y="152607"/>
                </a:lnTo>
                <a:lnTo>
                  <a:pt x="375886" y="110931"/>
                </a:lnTo>
                <a:lnTo>
                  <a:pt x="352513" y="74166"/>
                </a:lnTo>
                <a:lnTo>
                  <a:pt x="321849" y="43502"/>
                </a:lnTo>
                <a:lnTo>
                  <a:pt x="285085" y="20127"/>
                </a:lnTo>
                <a:lnTo>
                  <a:pt x="243407" y="5229"/>
                </a:lnTo>
                <a:lnTo>
                  <a:pt x="198005" y="0"/>
                </a:lnTo>
                <a:close/>
              </a:path>
            </a:pathLst>
          </a:custGeom>
          <a:solidFill>
            <a:srgbClr val="FFD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5496" y="56562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4937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7070" y="56278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78"/>
                </a:lnTo>
                <a:lnTo>
                  <a:pt x="8324" y="48509"/>
                </a:lnTo>
                <a:lnTo>
                  <a:pt x="17359" y="54599"/>
                </a:lnTo>
                <a:lnTo>
                  <a:pt x="28422" y="56832"/>
                </a:lnTo>
                <a:lnTo>
                  <a:pt x="39485" y="54599"/>
                </a:lnTo>
                <a:lnTo>
                  <a:pt x="48520" y="48509"/>
                </a:lnTo>
                <a:lnTo>
                  <a:pt x="54611" y="39478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7070" y="581277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0"/>
                </a:lnTo>
                <a:lnTo>
                  <a:pt x="8324" y="48515"/>
                </a:lnTo>
                <a:lnTo>
                  <a:pt x="17359" y="54609"/>
                </a:lnTo>
                <a:lnTo>
                  <a:pt x="28422" y="56845"/>
                </a:lnTo>
                <a:lnTo>
                  <a:pt x="39485" y="54609"/>
                </a:lnTo>
                <a:lnTo>
                  <a:pt x="48520" y="48515"/>
                </a:lnTo>
                <a:lnTo>
                  <a:pt x="54611" y="39480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5496" y="5019408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4937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7070" y="499098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5"/>
                </a:lnTo>
                <a:lnTo>
                  <a:pt x="8324" y="8329"/>
                </a:lnTo>
                <a:lnTo>
                  <a:pt x="2233" y="17364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64"/>
                </a:lnTo>
                <a:lnTo>
                  <a:pt x="48520" y="8329"/>
                </a:lnTo>
                <a:lnTo>
                  <a:pt x="39485" y="2235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7070" y="517593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3"/>
                </a:lnTo>
                <a:lnTo>
                  <a:pt x="2233" y="17353"/>
                </a:lnTo>
                <a:lnTo>
                  <a:pt x="0" y="28409"/>
                </a:lnTo>
                <a:lnTo>
                  <a:pt x="2233" y="39473"/>
                </a:lnTo>
                <a:lnTo>
                  <a:pt x="8324" y="48507"/>
                </a:lnTo>
                <a:lnTo>
                  <a:pt x="17359" y="54598"/>
                </a:lnTo>
                <a:lnTo>
                  <a:pt x="28422" y="56832"/>
                </a:lnTo>
                <a:lnTo>
                  <a:pt x="39485" y="54598"/>
                </a:lnTo>
                <a:lnTo>
                  <a:pt x="48520" y="48507"/>
                </a:lnTo>
                <a:lnTo>
                  <a:pt x="54611" y="39473"/>
                </a:lnTo>
                <a:lnTo>
                  <a:pt x="56845" y="28409"/>
                </a:lnTo>
                <a:lnTo>
                  <a:pt x="54611" y="17353"/>
                </a:lnTo>
                <a:lnTo>
                  <a:pt x="48520" y="8323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5496" y="1459077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5">
                <a:moveTo>
                  <a:pt x="0" y="0"/>
                </a:moveTo>
                <a:lnTo>
                  <a:pt x="0" y="160375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7070" y="143065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7070" y="159103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85496" y="6291199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4937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7070" y="626277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5"/>
                </a:lnTo>
                <a:lnTo>
                  <a:pt x="8324" y="8329"/>
                </a:lnTo>
                <a:lnTo>
                  <a:pt x="2233" y="17364"/>
                </a:lnTo>
                <a:lnTo>
                  <a:pt x="0" y="28422"/>
                </a:lnTo>
                <a:lnTo>
                  <a:pt x="2233" y="39485"/>
                </a:lnTo>
                <a:lnTo>
                  <a:pt x="8324" y="48520"/>
                </a:lnTo>
                <a:lnTo>
                  <a:pt x="17359" y="54611"/>
                </a:lnTo>
                <a:lnTo>
                  <a:pt x="28422" y="56845"/>
                </a:lnTo>
                <a:lnTo>
                  <a:pt x="39485" y="54611"/>
                </a:lnTo>
                <a:lnTo>
                  <a:pt x="48520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64"/>
                </a:lnTo>
                <a:lnTo>
                  <a:pt x="48520" y="8329"/>
                </a:lnTo>
                <a:lnTo>
                  <a:pt x="39485" y="2235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7070" y="644771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3"/>
                </a:lnTo>
                <a:lnTo>
                  <a:pt x="2233" y="17353"/>
                </a:lnTo>
                <a:lnTo>
                  <a:pt x="0" y="28409"/>
                </a:lnTo>
                <a:lnTo>
                  <a:pt x="2233" y="39473"/>
                </a:lnTo>
                <a:lnTo>
                  <a:pt x="8324" y="48507"/>
                </a:lnTo>
                <a:lnTo>
                  <a:pt x="17359" y="54598"/>
                </a:lnTo>
                <a:lnTo>
                  <a:pt x="28422" y="56832"/>
                </a:lnTo>
                <a:lnTo>
                  <a:pt x="39485" y="54598"/>
                </a:lnTo>
                <a:lnTo>
                  <a:pt x="48520" y="48507"/>
                </a:lnTo>
                <a:lnTo>
                  <a:pt x="54611" y="39473"/>
                </a:lnTo>
                <a:lnTo>
                  <a:pt x="56845" y="28409"/>
                </a:lnTo>
                <a:lnTo>
                  <a:pt x="54611" y="17353"/>
                </a:lnTo>
                <a:lnTo>
                  <a:pt x="48520" y="8323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587915" y="5312943"/>
            <a:ext cx="0" cy="259715"/>
          </a:xfrm>
          <a:custGeom>
            <a:avLst/>
            <a:gdLst/>
            <a:ahLst/>
            <a:cxnLst/>
            <a:rect l="l" t="t" r="r" b="b"/>
            <a:pathLst>
              <a:path h="259714">
                <a:moveTo>
                  <a:pt x="0" y="0"/>
                </a:moveTo>
                <a:lnTo>
                  <a:pt x="0" y="259461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36093" y="1974837"/>
            <a:ext cx="250317" cy="1958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452501" y="7130629"/>
            <a:ext cx="196329" cy="1963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071249" y="1473657"/>
            <a:ext cx="180005" cy="1799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72479" y="4152900"/>
            <a:ext cx="179997" cy="1800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6305384" y="4148836"/>
            <a:ext cx="1793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100"/>
              </a:spcBef>
            </a:pPr>
            <a:r>
              <a:rPr sz="1000" b="1" spc="0" dirty="0">
                <a:solidFill>
                  <a:srgbClr val="9E172F"/>
                </a:solidFill>
                <a:latin typeface="Calibri"/>
                <a:cs typeface="Calibri"/>
              </a:rPr>
              <a:t>НЕГАТИВНЕ</a:t>
            </a:r>
            <a:r>
              <a:rPr sz="1000" b="1" spc="15" dirty="0">
                <a:solidFill>
                  <a:srgbClr val="9E172F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9E172F"/>
                </a:solidFill>
                <a:latin typeface="Calibri"/>
                <a:cs typeface="Calibri"/>
              </a:rPr>
              <a:t>РІШЕННЯ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7901203" y="4154132"/>
            <a:ext cx="107950" cy="177800"/>
          </a:xfrm>
          <a:custGeom>
            <a:avLst/>
            <a:gdLst/>
            <a:ahLst/>
            <a:cxnLst/>
            <a:rect l="l" t="t" r="r" b="b"/>
            <a:pathLst>
              <a:path w="107950" h="177800">
                <a:moveTo>
                  <a:pt x="0" y="0"/>
                </a:moveTo>
                <a:lnTo>
                  <a:pt x="0" y="177546"/>
                </a:lnTo>
                <a:lnTo>
                  <a:pt x="107886" y="88773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865135" y="1509712"/>
            <a:ext cx="177800" cy="107950"/>
          </a:xfrm>
          <a:custGeom>
            <a:avLst/>
            <a:gdLst/>
            <a:ahLst/>
            <a:cxnLst/>
            <a:rect l="l" t="t" r="r" b="b"/>
            <a:pathLst>
              <a:path w="177800" h="107950">
                <a:moveTo>
                  <a:pt x="177546" y="0"/>
                </a:moveTo>
                <a:lnTo>
                  <a:pt x="0" y="0"/>
                </a:lnTo>
                <a:lnTo>
                  <a:pt x="88773" y="107886"/>
                </a:lnTo>
                <a:lnTo>
                  <a:pt x="17754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6481546" y="5543981"/>
            <a:ext cx="1279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00947D"/>
                </a:solidFill>
                <a:latin typeface="Calibri"/>
                <a:cs typeface="Calibri"/>
              </a:rPr>
              <a:t>ПОЗИТИВНЕ</a:t>
            </a:r>
            <a:r>
              <a:rPr sz="1000" b="1" spc="-20" dirty="0">
                <a:solidFill>
                  <a:srgbClr val="00947D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00947D"/>
                </a:solidFill>
                <a:latin typeface="Calibri"/>
                <a:cs typeface="Calibri"/>
              </a:rPr>
              <a:t>РІШЕННЯ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071249" y="5546915"/>
            <a:ext cx="180005" cy="179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865135" y="5582970"/>
            <a:ext cx="177800" cy="107950"/>
          </a:xfrm>
          <a:custGeom>
            <a:avLst/>
            <a:gdLst/>
            <a:ahLst/>
            <a:cxnLst/>
            <a:rect l="l" t="t" r="r" b="b"/>
            <a:pathLst>
              <a:path w="177800" h="107950">
                <a:moveTo>
                  <a:pt x="177546" y="0"/>
                </a:moveTo>
                <a:lnTo>
                  <a:pt x="0" y="0"/>
                </a:lnTo>
                <a:lnTo>
                  <a:pt x="88773" y="107886"/>
                </a:lnTo>
                <a:lnTo>
                  <a:pt x="17754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34480" y="4583976"/>
            <a:ext cx="4241800" cy="774700"/>
          </a:xfrm>
          <a:custGeom>
            <a:avLst/>
            <a:gdLst/>
            <a:ahLst/>
            <a:cxnLst/>
            <a:rect l="l" t="t" r="r" b="b"/>
            <a:pathLst>
              <a:path w="4241800" h="774700">
                <a:moveTo>
                  <a:pt x="4241520" y="0"/>
                </a:moveTo>
                <a:lnTo>
                  <a:pt x="0" y="0"/>
                </a:lnTo>
                <a:lnTo>
                  <a:pt x="0" y="774573"/>
                </a:lnTo>
                <a:lnTo>
                  <a:pt x="4241520" y="774573"/>
                </a:lnTo>
                <a:lnTo>
                  <a:pt x="4241520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6234480" y="4583976"/>
            <a:ext cx="4241800" cy="774700"/>
          </a:xfrm>
          <a:prstGeom prst="rect">
            <a:avLst/>
          </a:prstGeom>
          <a:ln w="12598">
            <a:solidFill>
              <a:srgbClr val="58595B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260985" marR="203835">
              <a:lnSpc>
                <a:spcPct val="100000"/>
              </a:lnSpc>
              <a:spcBef>
                <a:spcPts val="480"/>
              </a:spcBef>
            </a:pP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Формування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разової </a:t>
            </a:r>
            <a:r>
              <a:rPr sz="1000" b="1" spc="0" dirty="0">
                <a:solidFill>
                  <a:srgbClr val="FFFFFF"/>
                </a:solidFill>
                <a:latin typeface="Calibri"/>
                <a:cs typeface="Calibri"/>
              </a:rPr>
              <a:t>спеціалізованої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вченої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ради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за спеціальністю  здобувача у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ВНЗ/НУ, де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відбувалась підготовка, </a:t>
            </a:r>
            <a:r>
              <a:rPr sz="1000" b="1" spc="0" dirty="0">
                <a:solidFill>
                  <a:srgbClr val="FFFFFF"/>
                </a:solidFill>
                <a:latin typeface="Calibri"/>
                <a:cs typeface="Calibri"/>
              </a:rPr>
              <a:t>нові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опоненти або 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захист </a:t>
            </a:r>
            <a:r>
              <a:rPr sz="1000" b="1" spc="0" dirty="0">
                <a:solidFill>
                  <a:srgbClr val="FFFFFF"/>
                </a:solidFill>
                <a:latin typeface="Calibri"/>
                <a:cs typeface="Calibri"/>
              </a:rPr>
              <a:t>дисертації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постійно діючій спеціалізованій </a:t>
            </a:r>
            <a:r>
              <a:rPr sz="1000" b="1" spc="0" dirty="0">
                <a:solidFill>
                  <a:srgbClr val="FFFFFF"/>
                </a:solidFill>
                <a:latin typeface="Calibri"/>
                <a:cs typeface="Calibri"/>
              </a:rPr>
              <a:t>вченій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раді за  спеціальністю здобувача (іншій,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ніж </a:t>
            </a:r>
            <a:r>
              <a:rPr sz="1000" b="1" spc="0" dirty="0">
                <a:solidFill>
                  <a:srgbClr val="FFFFFF"/>
                </a:solidFill>
                <a:latin typeface="Calibri"/>
                <a:cs typeface="Calibri"/>
              </a:rPr>
              <a:t>та,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де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відбувся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перший</a:t>
            </a:r>
            <a:r>
              <a:rPr sz="10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захист)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7955153" y="4405655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320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926730" y="437723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78"/>
                </a:lnTo>
                <a:lnTo>
                  <a:pt x="8324" y="48509"/>
                </a:lnTo>
                <a:lnTo>
                  <a:pt x="17359" y="54599"/>
                </a:lnTo>
                <a:lnTo>
                  <a:pt x="28422" y="56832"/>
                </a:lnTo>
                <a:lnTo>
                  <a:pt x="39485" y="54599"/>
                </a:lnTo>
                <a:lnTo>
                  <a:pt x="48520" y="48509"/>
                </a:lnTo>
                <a:lnTo>
                  <a:pt x="54611" y="39478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926730" y="455555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0"/>
                </a:lnTo>
                <a:lnTo>
                  <a:pt x="8324" y="48515"/>
                </a:lnTo>
                <a:lnTo>
                  <a:pt x="17359" y="54609"/>
                </a:lnTo>
                <a:lnTo>
                  <a:pt x="28422" y="56845"/>
                </a:lnTo>
                <a:lnTo>
                  <a:pt x="39485" y="54609"/>
                </a:lnTo>
                <a:lnTo>
                  <a:pt x="48520" y="48515"/>
                </a:lnTo>
                <a:lnTo>
                  <a:pt x="54611" y="39480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2410" y="4681334"/>
            <a:ext cx="226161" cy="2261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048286" y="316189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49288" y="0"/>
                </a:moveTo>
                <a:lnTo>
                  <a:pt x="7632" y="0"/>
                </a:lnTo>
                <a:lnTo>
                  <a:pt x="0" y="7632"/>
                </a:lnTo>
                <a:lnTo>
                  <a:pt x="0" y="49288"/>
                </a:lnTo>
                <a:lnTo>
                  <a:pt x="7632" y="56921"/>
                </a:lnTo>
                <a:lnTo>
                  <a:pt x="49288" y="56921"/>
                </a:lnTo>
                <a:lnTo>
                  <a:pt x="56921" y="49288"/>
                </a:lnTo>
                <a:lnTo>
                  <a:pt x="56921" y="7632"/>
                </a:lnTo>
                <a:lnTo>
                  <a:pt x="4928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121107" y="3161893"/>
            <a:ext cx="153670" cy="57150"/>
          </a:xfrm>
          <a:custGeom>
            <a:avLst/>
            <a:gdLst/>
            <a:ahLst/>
            <a:cxnLst/>
            <a:rect l="l" t="t" r="r" b="b"/>
            <a:pathLst>
              <a:path w="153670" h="57150">
                <a:moveTo>
                  <a:pt x="145478" y="0"/>
                </a:moveTo>
                <a:lnTo>
                  <a:pt x="7632" y="0"/>
                </a:lnTo>
                <a:lnTo>
                  <a:pt x="0" y="7632"/>
                </a:lnTo>
                <a:lnTo>
                  <a:pt x="0" y="49288"/>
                </a:lnTo>
                <a:lnTo>
                  <a:pt x="7632" y="56921"/>
                </a:lnTo>
                <a:lnTo>
                  <a:pt x="145478" y="56921"/>
                </a:lnTo>
                <a:lnTo>
                  <a:pt x="153111" y="49288"/>
                </a:lnTo>
                <a:lnTo>
                  <a:pt x="153111" y="7632"/>
                </a:lnTo>
                <a:lnTo>
                  <a:pt x="14547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048286" y="32431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49288" y="0"/>
                </a:moveTo>
                <a:lnTo>
                  <a:pt x="7632" y="0"/>
                </a:lnTo>
                <a:lnTo>
                  <a:pt x="0" y="7632"/>
                </a:lnTo>
                <a:lnTo>
                  <a:pt x="0" y="49288"/>
                </a:lnTo>
                <a:lnTo>
                  <a:pt x="7632" y="56921"/>
                </a:lnTo>
                <a:lnTo>
                  <a:pt x="49288" y="56921"/>
                </a:lnTo>
                <a:lnTo>
                  <a:pt x="56921" y="49288"/>
                </a:lnTo>
                <a:lnTo>
                  <a:pt x="56921" y="7632"/>
                </a:lnTo>
                <a:lnTo>
                  <a:pt x="4928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121107" y="3243199"/>
            <a:ext cx="153670" cy="57150"/>
          </a:xfrm>
          <a:custGeom>
            <a:avLst/>
            <a:gdLst/>
            <a:ahLst/>
            <a:cxnLst/>
            <a:rect l="l" t="t" r="r" b="b"/>
            <a:pathLst>
              <a:path w="153670" h="57150">
                <a:moveTo>
                  <a:pt x="145478" y="0"/>
                </a:moveTo>
                <a:lnTo>
                  <a:pt x="7632" y="0"/>
                </a:lnTo>
                <a:lnTo>
                  <a:pt x="0" y="7632"/>
                </a:lnTo>
                <a:lnTo>
                  <a:pt x="0" y="49288"/>
                </a:lnTo>
                <a:lnTo>
                  <a:pt x="7632" y="56921"/>
                </a:lnTo>
                <a:lnTo>
                  <a:pt x="145478" y="56921"/>
                </a:lnTo>
                <a:lnTo>
                  <a:pt x="153111" y="49288"/>
                </a:lnTo>
                <a:lnTo>
                  <a:pt x="153111" y="7632"/>
                </a:lnTo>
                <a:lnTo>
                  <a:pt x="14547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48286" y="33245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49288" y="0"/>
                </a:moveTo>
                <a:lnTo>
                  <a:pt x="7632" y="0"/>
                </a:lnTo>
                <a:lnTo>
                  <a:pt x="0" y="7632"/>
                </a:lnTo>
                <a:lnTo>
                  <a:pt x="0" y="49288"/>
                </a:lnTo>
                <a:lnTo>
                  <a:pt x="7632" y="56921"/>
                </a:lnTo>
                <a:lnTo>
                  <a:pt x="49288" y="56921"/>
                </a:lnTo>
                <a:lnTo>
                  <a:pt x="56921" y="49288"/>
                </a:lnTo>
                <a:lnTo>
                  <a:pt x="56921" y="7632"/>
                </a:lnTo>
                <a:lnTo>
                  <a:pt x="4928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121107" y="3324517"/>
            <a:ext cx="153670" cy="57150"/>
          </a:xfrm>
          <a:custGeom>
            <a:avLst/>
            <a:gdLst/>
            <a:ahLst/>
            <a:cxnLst/>
            <a:rect l="l" t="t" r="r" b="b"/>
            <a:pathLst>
              <a:path w="153670" h="57150">
                <a:moveTo>
                  <a:pt x="145478" y="0"/>
                </a:moveTo>
                <a:lnTo>
                  <a:pt x="7632" y="0"/>
                </a:lnTo>
                <a:lnTo>
                  <a:pt x="0" y="7632"/>
                </a:lnTo>
                <a:lnTo>
                  <a:pt x="0" y="49288"/>
                </a:lnTo>
                <a:lnTo>
                  <a:pt x="7632" y="56921"/>
                </a:lnTo>
                <a:lnTo>
                  <a:pt x="145478" y="56921"/>
                </a:lnTo>
                <a:lnTo>
                  <a:pt x="153111" y="49288"/>
                </a:lnTo>
                <a:lnTo>
                  <a:pt x="153111" y="7632"/>
                </a:lnTo>
                <a:lnTo>
                  <a:pt x="14547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936246" y="959320"/>
            <a:ext cx="4540250" cy="325755"/>
          </a:xfrm>
          <a:custGeom>
            <a:avLst/>
            <a:gdLst/>
            <a:ahLst/>
            <a:cxnLst/>
            <a:rect l="l" t="t" r="r" b="b"/>
            <a:pathLst>
              <a:path w="4540250" h="325755">
                <a:moveTo>
                  <a:pt x="4377004" y="0"/>
                </a:moveTo>
                <a:lnTo>
                  <a:pt x="162763" y="0"/>
                </a:lnTo>
                <a:lnTo>
                  <a:pt x="119494" y="5813"/>
                </a:lnTo>
                <a:lnTo>
                  <a:pt x="80613" y="22218"/>
                </a:lnTo>
                <a:lnTo>
                  <a:pt x="47672" y="47666"/>
                </a:lnTo>
                <a:lnTo>
                  <a:pt x="22222" y="80604"/>
                </a:lnTo>
                <a:lnTo>
                  <a:pt x="5814" y="119482"/>
                </a:lnTo>
                <a:lnTo>
                  <a:pt x="0" y="162750"/>
                </a:lnTo>
                <a:lnTo>
                  <a:pt x="5814" y="206018"/>
                </a:lnTo>
                <a:lnTo>
                  <a:pt x="22222" y="244896"/>
                </a:lnTo>
                <a:lnTo>
                  <a:pt x="47672" y="277834"/>
                </a:lnTo>
                <a:lnTo>
                  <a:pt x="80613" y="303282"/>
                </a:lnTo>
                <a:lnTo>
                  <a:pt x="119494" y="319687"/>
                </a:lnTo>
                <a:lnTo>
                  <a:pt x="162763" y="325501"/>
                </a:lnTo>
                <a:lnTo>
                  <a:pt x="4377004" y="325501"/>
                </a:lnTo>
                <a:lnTo>
                  <a:pt x="4420267" y="319687"/>
                </a:lnTo>
                <a:lnTo>
                  <a:pt x="4459144" y="303282"/>
                </a:lnTo>
                <a:lnTo>
                  <a:pt x="4492083" y="277834"/>
                </a:lnTo>
                <a:lnTo>
                  <a:pt x="4517532" y="244896"/>
                </a:lnTo>
                <a:lnTo>
                  <a:pt x="4533940" y="206018"/>
                </a:lnTo>
                <a:lnTo>
                  <a:pt x="4539754" y="162750"/>
                </a:lnTo>
                <a:lnTo>
                  <a:pt x="4533940" y="119482"/>
                </a:lnTo>
                <a:lnTo>
                  <a:pt x="4517532" y="80604"/>
                </a:lnTo>
                <a:lnTo>
                  <a:pt x="4492083" y="47666"/>
                </a:lnTo>
                <a:lnTo>
                  <a:pt x="4459144" y="22218"/>
                </a:lnTo>
                <a:lnTo>
                  <a:pt x="4420267" y="5813"/>
                </a:lnTo>
                <a:lnTo>
                  <a:pt x="4377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36246" y="959320"/>
            <a:ext cx="4540250" cy="325755"/>
          </a:xfrm>
          <a:custGeom>
            <a:avLst/>
            <a:gdLst/>
            <a:ahLst/>
            <a:cxnLst/>
            <a:rect l="l" t="t" r="r" b="b"/>
            <a:pathLst>
              <a:path w="4540250" h="325755">
                <a:moveTo>
                  <a:pt x="4377004" y="0"/>
                </a:moveTo>
                <a:lnTo>
                  <a:pt x="162763" y="0"/>
                </a:lnTo>
                <a:lnTo>
                  <a:pt x="119494" y="5813"/>
                </a:lnTo>
                <a:lnTo>
                  <a:pt x="80613" y="22218"/>
                </a:lnTo>
                <a:lnTo>
                  <a:pt x="47672" y="47666"/>
                </a:lnTo>
                <a:lnTo>
                  <a:pt x="22222" y="80604"/>
                </a:lnTo>
                <a:lnTo>
                  <a:pt x="5814" y="119482"/>
                </a:lnTo>
                <a:lnTo>
                  <a:pt x="0" y="162750"/>
                </a:lnTo>
                <a:lnTo>
                  <a:pt x="5814" y="206018"/>
                </a:lnTo>
                <a:lnTo>
                  <a:pt x="22222" y="244896"/>
                </a:lnTo>
                <a:lnTo>
                  <a:pt x="47672" y="277834"/>
                </a:lnTo>
                <a:lnTo>
                  <a:pt x="80613" y="303282"/>
                </a:lnTo>
                <a:lnTo>
                  <a:pt x="119494" y="319687"/>
                </a:lnTo>
                <a:lnTo>
                  <a:pt x="162763" y="325501"/>
                </a:lnTo>
                <a:lnTo>
                  <a:pt x="4377004" y="325501"/>
                </a:lnTo>
                <a:lnTo>
                  <a:pt x="4420267" y="319687"/>
                </a:lnTo>
                <a:lnTo>
                  <a:pt x="4459144" y="303282"/>
                </a:lnTo>
                <a:lnTo>
                  <a:pt x="4492083" y="277834"/>
                </a:lnTo>
                <a:lnTo>
                  <a:pt x="4517532" y="244896"/>
                </a:lnTo>
                <a:lnTo>
                  <a:pt x="4533940" y="206018"/>
                </a:lnTo>
                <a:lnTo>
                  <a:pt x="4539754" y="162750"/>
                </a:lnTo>
                <a:lnTo>
                  <a:pt x="4533940" y="119482"/>
                </a:lnTo>
                <a:lnTo>
                  <a:pt x="4517532" y="80604"/>
                </a:lnTo>
                <a:lnTo>
                  <a:pt x="4492083" y="47666"/>
                </a:lnTo>
                <a:lnTo>
                  <a:pt x="4459144" y="22218"/>
                </a:lnTo>
                <a:lnTo>
                  <a:pt x="4420267" y="5813"/>
                </a:lnTo>
                <a:lnTo>
                  <a:pt x="4377004" y="0"/>
                </a:lnTo>
                <a:close/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6481546" y="1020178"/>
            <a:ext cx="12414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9E172F"/>
                </a:solidFill>
                <a:latin typeface="Calibri"/>
                <a:cs typeface="Calibri"/>
              </a:rPr>
              <a:t>НАЯВНІСТЬ</a:t>
            </a:r>
            <a:r>
              <a:rPr sz="1000" b="1" spc="-35" dirty="0">
                <a:solidFill>
                  <a:srgbClr val="9E172F"/>
                </a:solidFill>
                <a:latin typeface="Calibri"/>
                <a:cs typeface="Calibri"/>
              </a:rPr>
              <a:t> </a:t>
            </a:r>
            <a:r>
              <a:rPr sz="1000" b="1" spc="0" dirty="0">
                <a:solidFill>
                  <a:srgbClr val="9E172F"/>
                </a:solidFill>
                <a:latin typeface="Calibri"/>
                <a:cs typeface="Calibri"/>
              </a:rPr>
              <a:t>ПЛАГІАТУ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8148396" y="971422"/>
            <a:ext cx="1330960" cy="2768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b="1" spc="15" dirty="0">
                <a:solidFill>
                  <a:srgbClr val="9E172F"/>
                </a:solidFill>
                <a:latin typeface="Calibri"/>
                <a:cs typeface="Calibri"/>
              </a:rPr>
              <a:t>Зняття </a:t>
            </a:r>
            <a:r>
              <a:rPr sz="900" b="1" dirty="0">
                <a:solidFill>
                  <a:srgbClr val="9E172F"/>
                </a:solidFill>
                <a:latin typeface="Calibri"/>
                <a:cs typeface="Calibri"/>
              </a:rPr>
              <a:t>з </a:t>
            </a:r>
            <a:r>
              <a:rPr sz="900" b="1" spc="-5" dirty="0">
                <a:solidFill>
                  <a:srgbClr val="9E172F"/>
                </a:solidFill>
                <a:latin typeface="Calibri"/>
                <a:cs typeface="Calibri"/>
              </a:rPr>
              <a:t>розгляду </a:t>
            </a:r>
            <a:r>
              <a:rPr sz="900" b="1" dirty="0">
                <a:solidFill>
                  <a:srgbClr val="9E172F"/>
                </a:solidFill>
                <a:latin typeface="Calibri"/>
                <a:cs typeface="Calibri"/>
              </a:rPr>
              <a:t>без  права повторного</a:t>
            </a:r>
            <a:r>
              <a:rPr sz="900" b="1" spc="-15" dirty="0">
                <a:solidFill>
                  <a:srgbClr val="9E172F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9E172F"/>
                </a:solidFill>
                <a:latin typeface="Calibri"/>
                <a:cs typeface="Calibri"/>
              </a:rPr>
              <a:t>захисту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6071247" y="1032065"/>
            <a:ext cx="180009" cy="1799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899984" y="1033297"/>
            <a:ext cx="107950" cy="177800"/>
          </a:xfrm>
          <a:custGeom>
            <a:avLst/>
            <a:gdLst/>
            <a:ahLst/>
            <a:cxnLst/>
            <a:rect l="l" t="t" r="r" b="b"/>
            <a:pathLst>
              <a:path w="107950" h="177800">
                <a:moveTo>
                  <a:pt x="0" y="0"/>
                </a:moveTo>
                <a:lnTo>
                  <a:pt x="0" y="177546"/>
                </a:lnTo>
                <a:lnTo>
                  <a:pt x="107886" y="88773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767913" y="192976"/>
            <a:ext cx="708660" cy="708660"/>
          </a:xfrm>
          <a:custGeom>
            <a:avLst/>
            <a:gdLst/>
            <a:ahLst/>
            <a:cxnLst/>
            <a:rect l="l" t="t" r="r" b="b"/>
            <a:pathLst>
              <a:path w="708659" h="708660">
                <a:moveTo>
                  <a:pt x="354279" y="0"/>
                </a:moveTo>
                <a:lnTo>
                  <a:pt x="306204" y="3234"/>
                </a:lnTo>
                <a:lnTo>
                  <a:pt x="260095" y="12655"/>
                </a:lnTo>
                <a:lnTo>
                  <a:pt x="216375" y="27841"/>
                </a:lnTo>
                <a:lnTo>
                  <a:pt x="175465" y="48371"/>
                </a:lnTo>
                <a:lnTo>
                  <a:pt x="137787" y="73820"/>
                </a:lnTo>
                <a:lnTo>
                  <a:pt x="103763" y="103768"/>
                </a:lnTo>
                <a:lnTo>
                  <a:pt x="73816" y="137792"/>
                </a:lnTo>
                <a:lnTo>
                  <a:pt x="48368" y="175470"/>
                </a:lnTo>
                <a:lnTo>
                  <a:pt x="27840" y="216380"/>
                </a:lnTo>
                <a:lnTo>
                  <a:pt x="12654" y="260100"/>
                </a:lnTo>
                <a:lnTo>
                  <a:pt x="3234" y="306207"/>
                </a:lnTo>
                <a:lnTo>
                  <a:pt x="0" y="354279"/>
                </a:lnTo>
                <a:lnTo>
                  <a:pt x="3234" y="402354"/>
                </a:lnTo>
                <a:lnTo>
                  <a:pt x="12654" y="448462"/>
                </a:lnTo>
                <a:lnTo>
                  <a:pt x="27840" y="492183"/>
                </a:lnTo>
                <a:lnTo>
                  <a:pt x="48368" y="533093"/>
                </a:lnTo>
                <a:lnTo>
                  <a:pt x="73816" y="570771"/>
                </a:lnTo>
                <a:lnTo>
                  <a:pt x="103763" y="604794"/>
                </a:lnTo>
                <a:lnTo>
                  <a:pt x="137787" y="634741"/>
                </a:lnTo>
                <a:lnTo>
                  <a:pt x="175465" y="660190"/>
                </a:lnTo>
                <a:lnTo>
                  <a:pt x="216375" y="680718"/>
                </a:lnTo>
                <a:lnTo>
                  <a:pt x="260095" y="695903"/>
                </a:lnTo>
                <a:lnTo>
                  <a:pt x="306204" y="705324"/>
                </a:lnTo>
                <a:lnTo>
                  <a:pt x="354279" y="708558"/>
                </a:lnTo>
                <a:lnTo>
                  <a:pt x="402354" y="705324"/>
                </a:lnTo>
                <a:lnTo>
                  <a:pt x="448462" y="695903"/>
                </a:lnTo>
                <a:lnTo>
                  <a:pt x="492183" y="680718"/>
                </a:lnTo>
                <a:lnTo>
                  <a:pt x="533093" y="660190"/>
                </a:lnTo>
                <a:lnTo>
                  <a:pt x="570771" y="634741"/>
                </a:lnTo>
                <a:lnTo>
                  <a:pt x="604794" y="604794"/>
                </a:lnTo>
                <a:lnTo>
                  <a:pt x="634741" y="570771"/>
                </a:lnTo>
                <a:lnTo>
                  <a:pt x="660190" y="533093"/>
                </a:lnTo>
                <a:lnTo>
                  <a:pt x="680718" y="492183"/>
                </a:lnTo>
                <a:lnTo>
                  <a:pt x="695903" y="448462"/>
                </a:lnTo>
                <a:lnTo>
                  <a:pt x="705324" y="402354"/>
                </a:lnTo>
                <a:lnTo>
                  <a:pt x="708558" y="354279"/>
                </a:lnTo>
                <a:lnTo>
                  <a:pt x="705324" y="306207"/>
                </a:lnTo>
                <a:lnTo>
                  <a:pt x="695903" y="260100"/>
                </a:lnTo>
                <a:lnTo>
                  <a:pt x="680718" y="216380"/>
                </a:lnTo>
                <a:lnTo>
                  <a:pt x="660190" y="175470"/>
                </a:lnTo>
                <a:lnTo>
                  <a:pt x="634741" y="137792"/>
                </a:lnTo>
                <a:lnTo>
                  <a:pt x="604794" y="103768"/>
                </a:lnTo>
                <a:lnTo>
                  <a:pt x="570771" y="73820"/>
                </a:lnTo>
                <a:lnTo>
                  <a:pt x="533093" y="48371"/>
                </a:lnTo>
                <a:lnTo>
                  <a:pt x="492183" y="27841"/>
                </a:lnTo>
                <a:lnTo>
                  <a:pt x="448462" y="12655"/>
                </a:lnTo>
                <a:lnTo>
                  <a:pt x="402354" y="3234"/>
                </a:lnTo>
                <a:lnTo>
                  <a:pt x="354279" y="0"/>
                </a:lnTo>
                <a:close/>
              </a:path>
            </a:pathLst>
          </a:custGeom>
          <a:solidFill>
            <a:srgbClr val="F37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048188" y="691896"/>
            <a:ext cx="148005" cy="1269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980193" y="389864"/>
            <a:ext cx="284480" cy="302260"/>
          </a:xfrm>
          <a:custGeom>
            <a:avLst/>
            <a:gdLst/>
            <a:ahLst/>
            <a:cxnLst/>
            <a:rect l="l" t="t" r="r" b="b"/>
            <a:pathLst>
              <a:path w="284479" h="302259">
                <a:moveTo>
                  <a:pt x="142024" y="0"/>
                </a:moveTo>
                <a:lnTo>
                  <a:pt x="97139" y="7241"/>
                </a:lnTo>
                <a:lnTo>
                  <a:pt x="58153" y="27406"/>
                </a:lnTo>
                <a:lnTo>
                  <a:pt x="27406" y="58153"/>
                </a:lnTo>
                <a:lnTo>
                  <a:pt x="7241" y="97139"/>
                </a:lnTo>
                <a:lnTo>
                  <a:pt x="0" y="142024"/>
                </a:lnTo>
                <a:lnTo>
                  <a:pt x="388" y="152599"/>
                </a:lnTo>
                <a:lnTo>
                  <a:pt x="9905" y="194513"/>
                </a:lnTo>
                <a:lnTo>
                  <a:pt x="33540" y="233692"/>
                </a:lnTo>
                <a:lnTo>
                  <a:pt x="76504" y="302031"/>
                </a:lnTo>
                <a:lnTo>
                  <a:pt x="207479" y="302031"/>
                </a:lnTo>
                <a:lnTo>
                  <a:pt x="250570" y="233514"/>
                </a:lnTo>
                <a:lnTo>
                  <a:pt x="256642" y="225825"/>
                </a:lnTo>
                <a:lnTo>
                  <a:pt x="276212" y="188810"/>
                </a:lnTo>
                <a:lnTo>
                  <a:pt x="283984" y="142024"/>
                </a:lnTo>
                <a:lnTo>
                  <a:pt x="276749" y="97139"/>
                </a:lnTo>
                <a:lnTo>
                  <a:pt x="256600" y="58153"/>
                </a:lnTo>
                <a:lnTo>
                  <a:pt x="225872" y="27406"/>
                </a:lnTo>
                <a:lnTo>
                  <a:pt x="186902" y="7241"/>
                </a:lnTo>
                <a:lnTo>
                  <a:pt x="142024" y="0"/>
                </a:lnTo>
                <a:close/>
              </a:path>
            </a:pathLst>
          </a:custGeom>
          <a:solidFill>
            <a:srgbClr val="E1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072052" y="566750"/>
            <a:ext cx="100266" cy="1515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178872" y="431088"/>
            <a:ext cx="59690" cy="81280"/>
          </a:xfrm>
          <a:custGeom>
            <a:avLst/>
            <a:gdLst/>
            <a:ahLst/>
            <a:cxnLst/>
            <a:rect l="l" t="t" r="r" b="b"/>
            <a:pathLst>
              <a:path w="59690" h="81279">
                <a:moveTo>
                  <a:pt x="13639" y="0"/>
                </a:moveTo>
                <a:lnTo>
                  <a:pt x="0" y="21577"/>
                </a:lnTo>
                <a:lnTo>
                  <a:pt x="5210" y="25519"/>
                </a:lnTo>
                <a:lnTo>
                  <a:pt x="16435" y="36887"/>
                </a:lnTo>
                <a:lnTo>
                  <a:pt x="27833" y="55445"/>
                </a:lnTo>
                <a:lnTo>
                  <a:pt x="33566" y="80962"/>
                </a:lnTo>
                <a:lnTo>
                  <a:pt x="59067" y="80124"/>
                </a:lnTo>
                <a:lnTo>
                  <a:pt x="51501" y="45866"/>
                </a:lnTo>
                <a:lnTo>
                  <a:pt x="36382" y="21021"/>
                </a:lnTo>
                <a:lnTo>
                  <a:pt x="21248" y="5697"/>
                </a:lnTo>
                <a:lnTo>
                  <a:pt x="13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212425" y="532384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25514" y="25006"/>
                </a:moveTo>
                <a:lnTo>
                  <a:pt x="0" y="25006"/>
                </a:lnTo>
                <a:lnTo>
                  <a:pt x="0" y="0"/>
                </a:lnTo>
                <a:lnTo>
                  <a:pt x="25514" y="0"/>
                </a:lnTo>
                <a:lnTo>
                  <a:pt x="25514" y="25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109428" y="275628"/>
            <a:ext cx="26034" cy="88265"/>
          </a:xfrm>
          <a:custGeom>
            <a:avLst/>
            <a:gdLst/>
            <a:ahLst/>
            <a:cxnLst/>
            <a:rect l="l" t="t" r="r" b="b"/>
            <a:pathLst>
              <a:path w="26034" h="88264">
                <a:moveTo>
                  <a:pt x="19811" y="0"/>
                </a:moveTo>
                <a:lnTo>
                  <a:pt x="5714" y="0"/>
                </a:lnTo>
                <a:lnTo>
                  <a:pt x="0" y="5714"/>
                </a:lnTo>
                <a:lnTo>
                  <a:pt x="0" y="82295"/>
                </a:lnTo>
                <a:lnTo>
                  <a:pt x="5714" y="88010"/>
                </a:lnTo>
                <a:lnTo>
                  <a:pt x="19811" y="88010"/>
                </a:lnTo>
                <a:lnTo>
                  <a:pt x="25514" y="82295"/>
                </a:lnTo>
                <a:lnTo>
                  <a:pt x="25514" y="5714"/>
                </a:lnTo>
                <a:lnTo>
                  <a:pt x="19811" y="0"/>
                </a:lnTo>
                <a:close/>
              </a:path>
            </a:pathLst>
          </a:custGeom>
          <a:solidFill>
            <a:srgbClr val="E1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909352" y="311137"/>
            <a:ext cx="135940" cy="1351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879431" y="505625"/>
            <a:ext cx="88265" cy="26034"/>
          </a:xfrm>
          <a:custGeom>
            <a:avLst/>
            <a:gdLst/>
            <a:ahLst/>
            <a:cxnLst/>
            <a:rect l="l" t="t" r="r" b="b"/>
            <a:pathLst>
              <a:path w="88265" h="26034">
                <a:moveTo>
                  <a:pt x="82308" y="0"/>
                </a:moveTo>
                <a:lnTo>
                  <a:pt x="5715" y="0"/>
                </a:lnTo>
                <a:lnTo>
                  <a:pt x="0" y="5715"/>
                </a:lnTo>
                <a:lnTo>
                  <a:pt x="0" y="19799"/>
                </a:lnTo>
                <a:lnTo>
                  <a:pt x="5715" y="25514"/>
                </a:lnTo>
                <a:lnTo>
                  <a:pt x="82308" y="25514"/>
                </a:lnTo>
                <a:lnTo>
                  <a:pt x="88023" y="19799"/>
                </a:lnTo>
                <a:lnTo>
                  <a:pt x="88023" y="5715"/>
                </a:lnTo>
                <a:lnTo>
                  <a:pt x="82308" y="0"/>
                </a:lnTo>
                <a:close/>
              </a:path>
            </a:pathLst>
          </a:custGeom>
          <a:solidFill>
            <a:srgbClr val="E1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199090" y="311150"/>
            <a:ext cx="63500" cy="80010"/>
          </a:xfrm>
          <a:custGeom>
            <a:avLst/>
            <a:gdLst/>
            <a:ahLst/>
            <a:cxnLst/>
            <a:rect l="l" t="t" r="r" b="b"/>
            <a:pathLst>
              <a:path w="63500" h="80010">
                <a:moveTo>
                  <a:pt x="49720" y="0"/>
                </a:moveTo>
                <a:lnTo>
                  <a:pt x="41808" y="1651"/>
                </a:lnTo>
                <a:lnTo>
                  <a:pt x="0" y="65836"/>
                </a:lnTo>
                <a:lnTo>
                  <a:pt x="1663" y="73736"/>
                </a:lnTo>
                <a:lnTo>
                  <a:pt x="9715" y="78981"/>
                </a:lnTo>
                <a:lnTo>
                  <a:pt x="12128" y="79654"/>
                </a:lnTo>
                <a:lnTo>
                  <a:pt x="18681" y="79654"/>
                </a:lnTo>
                <a:lnTo>
                  <a:pt x="22771" y="77609"/>
                </a:lnTo>
                <a:lnTo>
                  <a:pt x="63182" y="15595"/>
                </a:lnTo>
                <a:lnTo>
                  <a:pt x="61518" y="7683"/>
                </a:lnTo>
                <a:lnTo>
                  <a:pt x="49720" y="0"/>
                </a:lnTo>
                <a:close/>
              </a:path>
            </a:pathLst>
          </a:custGeom>
          <a:solidFill>
            <a:srgbClr val="E1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252023" y="387248"/>
            <a:ext cx="83185" cy="59055"/>
          </a:xfrm>
          <a:custGeom>
            <a:avLst/>
            <a:gdLst/>
            <a:ahLst/>
            <a:cxnLst/>
            <a:rect l="l" t="t" r="r" b="b"/>
            <a:pathLst>
              <a:path w="83184" h="59054">
                <a:moveTo>
                  <a:pt x="68033" y="0"/>
                </a:moveTo>
                <a:lnTo>
                  <a:pt x="2019" y="38823"/>
                </a:lnTo>
                <a:lnTo>
                  <a:pt x="0" y="46634"/>
                </a:lnTo>
                <a:lnTo>
                  <a:pt x="5930" y="56743"/>
                </a:lnTo>
                <a:lnTo>
                  <a:pt x="10198" y="59004"/>
                </a:lnTo>
                <a:lnTo>
                  <a:pt x="16764" y="59004"/>
                </a:lnTo>
                <a:lnTo>
                  <a:pt x="18999" y="58432"/>
                </a:lnTo>
                <a:lnTo>
                  <a:pt x="80975" y="21996"/>
                </a:lnTo>
                <a:lnTo>
                  <a:pt x="83007" y="14185"/>
                </a:lnTo>
                <a:lnTo>
                  <a:pt x="75857" y="2031"/>
                </a:lnTo>
                <a:lnTo>
                  <a:pt x="68033" y="0"/>
                </a:lnTo>
                <a:close/>
              </a:path>
            </a:pathLst>
          </a:custGeom>
          <a:solidFill>
            <a:srgbClr val="E1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276928" y="505625"/>
            <a:ext cx="88265" cy="26034"/>
          </a:xfrm>
          <a:custGeom>
            <a:avLst/>
            <a:gdLst/>
            <a:ahLst/>
            <a:cxnLst/>
            <a:rect l="l" t="t" r="r" b="b"/>
            <a:pathLst>
              <a:path w="88265" h="26034">
                <a:moveTo>
                  <a:pt x="82295" y="0"/>
                </a:moveTo>
                <a:lnTo>
                  <a:pt x="5702" y="0"/>
                </a:lnTo>
                <a:lnTo>
                  <a:pt x="0" y="5715"/>
                </a:lnTo>
                <a:lnTo>
                  <a:pt x="0" y="19799"/>
                </a:lnTo>
                <a:lnTo>
                  <a:pt x="5702" y="25514"/>
                </a:lnTo>
                <a:lnTo>
                  <a:pt x="82295" y="25514"/>
                </a:lnTo>
                <a:lnTo>
                  <a:pt x="88010" y="19799"/>
                </a:lnTo>
                <a:lnTo>
                  <a:pt x="88010" y="5715"/>
                </a:lnTo>
                <a:lnTo>
                  <a:pt x="82295" y="0"/>
                </a:lnTo>
                <a:close/>
              </a:path>
            </a:pathLst>
          </a:custGeom>
          <a:solidFill>
            <a:srgbClr val="E1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161290" y="1284808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116090"/>
                </a:moveTo>
                <a:lnTo>
                  <a:pt x="0" y="0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132855" y="137247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132855" y="125639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161290" y="172640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69">
                <a:moveTo>
                  <a:pt x="0" y="115341"/>
                </a:moveTo>
                <a:lnTo>
                  <a:pt x="0" y="0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132855" y="181331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132855" y="169797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161290" y="2297760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748906"/>
                </a:moveTo>
                <a:lnTo>
                  <a:pt x="0" y="0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132855" y="301824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132855" y="226933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161290" y="3496665"/>
            <a:ext cx="0" cy="583565"/>
          </a:xfrm>
          <a:custGeom>
            <a:avLst/>
            <a:gdLst/>
            <a:ahLst/>
            <a:cxnLst/>
            <a:rect l="l" t="t" r="r" b="b"/>
            <a:pathLst>
              <a:path h="583564">
                <a:moveTo>
                  <a:pt x="0" y="583476"/>
                </a:moveTo>
                <a:lnTo>
                  <a:pt x="0" y="0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32855" y="405171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29"/>
                </a:lnTo>
                <a:lnTo>
                  <a:pt x="2233" y="17364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64"/>
                </a:lnTo>
                <a:lnTo>
                  <a:pt x="48521" y="8329"/>
                </a:lnTo>
                <a:lnTo>
                  <a:pt x="39491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32855" y="346824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161290" y="5799658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112839"/>
                </a:moveTo>
                <a:lnTo>
                  <a:pt x="0" y="0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32855" y="588407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29"/>
                </a:lnTo>
                <a:lnTo>
                  <a:pt x="2233" y="17364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64"/>
                </a:lnTo>
                <a:lnTo>
                  <a:pt x="48521" y="8329"/>
                </a:lnTo>
                <a:lnTo>
                  <a:pt x="39491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132855" y="577124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5"/>
                </a:lnTo>
                <a:lnTo>
                  <a:pt x="8326" y="48520"/>
                </a:lnTo>
                <a:lnTo>
                  <a:pt x="17364" y="54611"/>
                </a:lnTo>
                <a:lnTo>
                  <a:pt x="28435" y="56845"/>
                </a:lnTo>
                <a:lnTo>
                  <a:pt x="39491" y="54611"/>
                </a:lnTo>
                <a:lnTo>
                  <a:pt x="48521" y="48520"/>
                </a:lnTo>
                <a:lnTo>
                  <a:pt x="54611" y="39485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161290" y="4405655"/>
            <a:ext cx="0" cy="1068705"/>
          </a:xfrm>
          <a:custGeom>
            <a:avLst/>
            <a:gdLst/>
            <a:ahLst/>
            <a:cxnLst/>
            <a:rect l="l" t="t" r="r" b="b"/>
            <a:pathLst>
              <a:path h="1068704">
                <a:moveTo>
                  <a:pt x="0" y="1068514"/>
                </a:moveTo>
                <a:lnTo>
                  <a:pt x="0" y="0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132855" y="544574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0"/>
                </a:lnTo>
                <a:lnTo>
                  <a:pt x="8326" y="48515"/>
                </a:lnTo>
                <a:lnTo>
                  <a:pt x="17364" y="54609"/>
                </a:lnTo>
                <a:lnTo>
                  <a:pt x="28435" y="56845"/>
                </a:lnTo>
                <a:lnTo>
                  <a:pt x="39491" y="54609"/>
                </a:lnTo>
                <a:lnTo>
                  <a:pt x="48521" y="48515"/>
                </a:lnTo>
                <a:lnTo>
                  <a:pt x="54611" y="39480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32855" y="437723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78"/>
                </a:lnTo>
                <a:lnTo>
                  <a:pt x="8326" y="48509"/>
                </a:lnTo>
                <a:lnTo>
                  <a:pt x="17364" y="54599"/>
                </a:lnTo>
                <a:lnTo>
                  <a:pt x="28435" y="56832"/>
                </a:lnTo>
                <a:lnTo>
                  <a:pt x="39491" y="54599"/>
                </a:lnTo>
                <a:lnTo>
                  <a:pt x="48521" y="48509"/>
                </a:lnTo>
                <a:lnTo>
                  <a:pt x="54611" y="39478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1" y="8324"/>
                </a:lnTo>
                <a:lnTo>
                  <a:pt x="39491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85495" y="1122070"/>
            <a:ext cx="5351145" cy="6078220"/>
          </a:xfrm>
          <a:custGeom>
            <a:avLst/>
            <a:gdLst/>
            <a:ahLst/>
            <a:cxnLst/>
            <a:rect l="l" t="t" r="r" b="b"/>
            <a:pathLst>
              <a:path w="5351145" h="6078220">
                <a:moveTo>
                  <a:pt x="5350929" y="0"/>
                </a:moveTo>
                <a:lnTo>
                  <a:pt x="5180406" y="0"/>
                </a:lnTo>
                <a:lnTo>
                  <a:pt x="5180406" y="6077927"/>
                </a:lnTo>
                <a:lnTo>
                  <a:pt x="0" y="6077927"/>
                </a:lnTo>
                <a:lnTo>
                  <a:pt x="0" y="5804065"/>
                </a:lnTo>
              </a:path>
            </a:pathLst>
          </a:custGeom>
          <a:ln w="125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908001" y="109363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7"/>
                </a:lnTo>
                <a:lnTo>
                  <a:pt x="8324" y="48526"/>
                </a:lnTo>
                <a:lnTo>
                  <a:pt x="17359" y="54622"/>
                </a:lnTo>
                <a:lnTo>
                  <a:pt x="28422" y="56857"/>
                </a:lnTo>
                <a:lnTo>
                  <a:pt x="39485" y="54622"/>
                </a:lnTo>
                <a:lnTo>
                  <a:pt x="48520" y="48526"/>
                </a:lnTo>
                <a:lnTo>
                  <a:pt x="54611" y="39487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57071" y="689771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22" y="0"/>
                </a:moveTo>
                <a:lnTo>
                  <a:pt x="17359" y="2233"/>
                </a:lnTo>
                <a:lnTo>
                  <a:pt x="8324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0"/>
                </a:lnTo>
                <a:lnTo>
                  <a:pt x="8324" y="48515"/>
                </a:lnTo>
                <a:lnTo>
                  <a:pt x="17359" y="54609"/>
                </a:lnTo>
                <a:lnTo>
                  <a:pt x="28422" y="56845"/>
                </a:lnTo>
                <a:lnTo>
                  <a:pt x="39485" y="54609"/>
                </a:lnTo>
                <a:lnTo>
                  <a:pt x="48520" y="48515"/>
                </a:lnTo>
                <a:lnTo>
                  <a:pt x="54611" y="39480"/>
                </a:lnTo>
                <a:lnTo>
                  <a:pt x="56845" y="28422"/>
                </a:lnTo>
                <a:lnTo>
                  <a:pt x="54611" y="17359"/>
                </a:lnTo>
                <a:lnTo>
                  <a:pt x="48520" y="8324"/>
                </a:lnTo>
                <a:lnTo>
                  <a:pt x="39485" y="2233"/>
                </a:lnTo>
                <a:lnTo>
                  <a:pt x="2842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138894" y="7096194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4">
                <a:moveTo>
                  <a:pt x="33503" y="12204"/>
                </a:moveTo>
                <a:lnTo>
                  <a:pt x="20663" y="12268"/>
                </a:lnTo>
                <a:lnTo>
                  <a:pt x="0" y="12268"/>
                </a:lnTo>
                <a:lnTo>
                  <a:pt x="10376" y="19723"/>
                </a:lnTo>
                <a:lnTo>
                  <a:pt x="6337" y="31953"/>
                </a:lnTo>
                <a:lnTo>
                  <a:pt x="16726" y="24333"/>
                </a:lnTo>
                <a:lnTo>
                  <a:pt x="24582" y="24333"/>
                </a:lnTo>
                <a:lnTo>
                  <a:pt x="23063" y="19723"/>
                </a:lnTo>
                <a:lnTo>
                  <a:pt x="33414" y="12268"/>
                </a:lnTo>
                <a:lnTo>
                  <a:pt x="12776" y="12268"/>
                </a:lnTo>
                <a:lnTo>
                  <a:pt x="33503" y="12204"/>
                </a:lnTo>
                <a:close/>
              </a:path>
              <a:path w="33654" h="32384">
                <a:moveTo>
                  <a:pt x="24582" y="24333"/>
                </a:moveTo>
                <a:lnTo>
                  <a:pt x="16726" y="24333"/>
                </a:lnTo>
                <a:lnTo>
                  <a:pt x="27089" y="31940"/>
                </a:lnTo>
                <a:lnTo>
                  <a:pt x="24582" y="24333"/>
                </a:lnTo>
                <a:close/>
              </a:path>
              <a:path w="33654" h="32384">
                <a:moveTo>
                  <a:pt x="16726" y="0"/>
                </a:moveTo>
                <a:lnTo>
                  <a:pt x="12776" y="12268"/>
                </a:lnTo>
                <a:lnTo>
                  <a:pt x="20663" y="12268"/>
                </a:lnTo>
                <a:lnTo>
                  <a:pt x="1672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047048" y="7110383"/>
            <a:ext cx="72364" cy="707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032919" y="7202147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4">
                <a:moveTo>
                  <a:pt x="33520" y="12217"/>
                </a:moveTo>
                <a:lnTo>
                  <a:pt x="20681" y="12268"/>
                </a:lnTo>
                <a:lnTo>
                  <a:pt x="0" y="12268"/>
                </a:lnTo>
                <a:lnTo>
                  <a:pt x="10394" y="19735"/>
                </a:lnTo>
                <a:lnTo>
                  <a:pt x="6355" y="31953"/>
                </a:lnTo>
                <a:lnTo>
                  <a:pt x="16744" y="24333"/>
                </a:lnTo>
                <a:lnTo>
                  <a:pt x="24596" y="24333"/>
                </a:lnTo>
                <a:lnTo>
                  <a:pt x="23081" y="19735"/>
                </a:lnTo>
                <a:lnTo>
                  <a:pt x="33450" y="12268"/>
                </a:lnTo>
                <a:lnTo>
                  <a:pt x="12794" y="12268"/>
                </a:lnTo>
                <a:lnTo>
                  <a:pt x="33520" y="12217"/>
                </a:lnTo>
                <a:close/>
              </a:path>
              <a:path w="33654" h="32384">
                <a:moveTo>
                  <a:pt x="24596" y="24333"/>
                </a:moveTo>
                <a:lnTo>
                  <a:pt x="16744" y="24333"/>
                </a:lnTo>
                <a:lnTo>
                  <a:pt x="27107" y="31953"/>
                </a:lnTo>
                <a:lnTo>
                  <a:pt x="24596" y="24333"/>
                </a:lnTo>
                <a:close/>
              </a:path>
              <a:path w="33654" h="32384">
                <a:moveTo>
                  <a:pt x="16744" y="0"/>
                </a:moveTo>
                <a:lnTo>
                  <a:pt x="12794" y="12268"/>
                </a:lnTo>
                <a:lnTo>
                  <a:pt x="20681" y="12268"/>
                </a:lnTo>
                <a:lnTo>
                  <a:pt x="16744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047048" y="7255130"/>
            <a:ext cx="72364" cy="707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138888" y="7308101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4">
                <a:moveTo>
                  <a:pt x="33508" y="12217"/>
                </a:moveTo>
                <a:lnTo>
                  <a:pt x="20668" y="12268"/>
                </a:lnTo>
                <a:lnTo>
                  <a:pt x="0" y="12268"/>
                </a:lnTo>
                <a:lnTo>
                  <a:pt x="10381" y="19735"/>
                </a:lnTo>
                <a:lnTo>
                  <a:pt x="6355" y="31953"/>
                </a:lnTo>
                <a:lnTo>
                  <a:pt x="16744" y="24333"/>
                </a:lnTo>
                <a:lnTo>
                  <a:pt x="24588" y="24333"/>
                </a:lnTo>
                <a:lnTo>
                  <a:pt x="23068" y="19735"/>
                </a:lnTo>
                <a:lnTo>
                  <a:pt x="33437" y="12268"/>
                </a:lnTo>
                <a:lnTo>
                  <a:pt x="12794" y="12268"/>
                </a:lnTo>
                <a:lnTo>
                  <a:pt x="33508" y="12217"/>
                </a:lnTo>
                <a:close/>
              </a:path>
              <a:path w="33654" h="32384">
                <a:moveTo>
                  <a:pt x="24588" y="24333"/>
                </a:moveTo>
                <a:lnTo>
                  <a:pt x="16744" y="24333"/>
                </a:lnTo>
                <a:lnTo>
                  <a:pt x="27107" y="31953"/>
                </a:lnTo>
                <a:lnTo>
                  <a:pt x="24588" y="24333"/>
                </a:lnTo>
                <a:close/>
              </a:path>
              <a:path w="33654" h="32384">
                <a:moveTo>
                  <a:pt x="16744" y="0"/>
                </a:moveTo>
                <a:lnTo>
                  <a:pt x="12794" y="12268"/>
                </a:lnTo>
                <a:lnTo>
                  <a:pt x="20668" y="12268"/>
                </a:lnTo>
                <a:lnTo>
                  <a:pt x="16744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191848" y="7255117"/>
            <a:ext cx="72306" cy="707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244832" y="7202135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4">
                <a:moveTo>
                  <a:pt x="33508" y="12217"/>
                </a:moveTo>
                <a:lnTo>
                  <a:pt x="20668" y="12268"/>
                </a:lnTo>
                <a:lnTo>
                  <a:pt x="0" y="12268"/>
                </a:lnTo>
                <a:lnTo>
                  <a:pt x="10381" y="19735"/>
                </a:lnTo>
                <a:lnTo>
                  <a:pt x="6355" y="31965"/>
                </a:lnTo>
                <a:lnTo>
                  <a:pt x="16731" y="24333"/>
                </a:lnTo>
                <a:lnTo>
                  <a:pt x="24588" y="24333"/>
                </a:lnTo>
                <a:lnTo>
                  <a:pt x="23068" y="19735"/>
                </a:lnTo>
                <a:lnTo>
                  <a:pt x="33437" y="12268"/>
                </a:lnTo>
                <a:lnTo>
                  <a:pt x="12794" y="12268"/>
                </a:lnTo>
                <a:lnTo>
                  <a:pt x="33508" y="12217"/>
                </a:lnTo>
                <a:close/>
              </a:path>
              <a:path w="33654" h="32384">
                <a:moveTo>
                  <a:pt x="24588" y="24333"/>
                </a:moveTo>
                <a:lnTo>
                  <a:pt x="16731" y="24333"/>
                </a:lnTo>
                <a:lnTo>
                  <a:pt x="27107" y="31953"/>
                </a:lnTo>
                <a:lnTo>
                  <a:pt x="24588" y="24333"/>
                </a:lnTo>
                <a:close/>
              </a:path>
              <a:path w="33654" h="32384">
                <a:moveTo>
                  <a:pt x="16744" y="0"/>
                </a:moveTo>
                <a:lnTo>
                  <a:pt x="12794" y="12268"/>
                </a:lnTo>
                <a:lnTo>
                  <a:pt x="20668" y="12268"/>
                </a:lnTo>
                <a:lnTo>
                  <a:pt x="16744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191848" y="7110383"/>
            <a:ext cx="72293" cy="707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44450"/>
            <a:ext cx="7456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30" dirty="0">
                <a:solidFill>
                  <a:srgbClr val="000000"/>
                </a:solidFill>
              </a:rPr>
              <a:t>Разові </a:t>
            </a:r>
            <a:r>
              <a:rPr u="none" spc="-35" dirty="0">
                <a:solidFill>
                  <a:srgbClr val="000000"/>
                </a:solidFill>
              </a:rPr>
              <a:t>спеціалізовані </a:t>
            </a:r>
            <a:r>
              <a:rPr u="none" spc="-30" dirty="0">
                <a:solidFill>
                  <a:srgbClr val="000000"/>
                </a:solidFill>
              </a:rPr>
              <a:t>вчені</a:t>
            </a:r>
            <a:r>
              <a:rPr u="none" spc="-229" dirty="0">
                <a:solidFill>
                  <a:srgbClr val="000000"/>
                </a:solidFill>
              </a:rPr>
              <a:t> </a:t>
            </a:r>
            <a:r>
              <a:rPr u="none" spc="-30" dirty="0">
                <a:solidFill>
                  <a:srgbClr val="000000"/>
                </a:solidFill>
              </a:rPr>
              <a:t>ради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741045"/>
            <a:ext cx="11658600" cy="6599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450215" indent="-2286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uk-UA" sz="1500" dirty="0">
                <a:latin typeface="Calibri"/>
                <a:cs typeface="Calibri"/>
              </a:rPr>
              <a:t>Разова спец. </a:t>
            </a:r>
            <a:r>
              <a:rPr lang="uk-UA" sz="1500" spc="-5" dirty="0">
                <a:latin typeface="Calibri"/>
                <a:cs typeface="Calibri"/>
              </a:rPr>
              <a:t>рада формується вищим </a:t>
            </a:r>
            <a:r>
              <a:rPr lang="uk-UA" sz="1500" dirty="0">
                <a:latin typeface="Calibri"/>
                <a:cs typeface="Calibri"/>
              </a:rPr>
              <a:t>навчальним </a:t>
            </a:r>
            <a:r>
              <a:rPr lang="uk-UA" sz="1500" spc="-5" dirty="0">
                <a:latin typeface="Calibri"/>
                <a:cs typeface="Calibri"/>
              </a:rPr>
              <a:t>закладом </a:t>
            </a:r>
            <a:r>
              <a:rPr lang="uk-UA" sz="1500" spc="-10" dirty="0">
                <a:latin typeface="Calibri"/>
                <a:cs typeface="Calibri"/>
              </a:rPr>
              <a:t>(науковою  </a:t>
            </a:r>
            <a:r>
              <a:rPr lang="uk-UA" sz="1500" dirty="0">
                <a:latin typeface="Calibri"/>
                <a:cs typeface="Calibri"/>
              </a:rPr>
              <a:t>установою) </a:t>
            </a:r>
            <a:r>
              <a:rPr lang="uk-UA" sz="1500" u="sng" spc="-5" dirty="0">
                <a:latin typeface="Calibri"/>
                <a:cs typeface="Calibri"/>
              </a:rPr>
              <a:t>для атестації </a:t>
            </a:r>
            <a:r>
              <a:rPr lang="uk-UA" sz="1500" u="sng" spc="-10" dirty="0">
                <a:latin typeface="Calibri"/>
                <a:cs typeface="Calibri"/>
              </a:rPr>
              <a:t>здобувачів, </a:t>
            </a:r>
            <a:r>
              <a:rPr lang="uk-UA" sz="1500" u="sng" spc="-5" dirty="0">
                <a:latin typeface="Calibri"/>
                <a:cs typeface="Calibri"/>
              </a:rPr>
              <a:t>які пройшли </a:t>
            </a:r>
            <a:r>
              <a:rPr lang="uk-UA" sz="1500" u="sng" spc="-10" dirty="0">
                <a:latin typeface="Calibri"/>
                <a:cs typeface="Calibri"/>
              </a:rPr>
              <a:t>підготовку </a:t>
            </a:r>
            <a:r>
              <a:rPr lang="uk-UA" sz="1500" u="sng" dirty="0">
                <a:latin typeface="Calibri"/>
                <a:cs typeface="Calibri"/>
              </a:rPr>
              <a:t>в</a:t>
            </a:r>
            <a:r>
              <a:rPr lang="uk-UA" sz="1500" u="sng" spc="15" dirty="0">
                <a:latin typeface="Calibri"/>
                <a:cs typeface="Calibri"/>
              </a:rPr>
              <a:t> </a:t>
            </a:r>
            <a:r>
              <a:rPr lang="uk-UA" sz="1500" u="sng" dirty="0">
                <a:latin typeface="Calibri"/>
                <a:cs typeface="Calibri"/>
              </a:rPr>
              <a:t>цьому </a:t>
            </a:r>
            <a:r>
              <a:rPr lang="uk-UA" sz="15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закладі</a:t>
            </a:r>
            <a:r>
              <a:rPr lang="uk-UA" sz="1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 </a:t>
            </a:r>
            <a:r>
              <a:rPr lang="uk-UA" sz="1500" spc="-15" dirty="0">
                <a:latin typeface="Calibri"/>
                <a:cs typeface="Calibri"/>
              </a:rPr>
              <a:t>така </a:t>
            </a:r>
            <a:r>
              <a:rPr lang="uk-UA" sz="1500" spc="-5" dirty="0">
                <a:latin typeface="Calibri"/>
                <a:cs typeface="Calibri"/>
              </a:rPr>
              <a:t>норма відповідає принципу </a:t>
            </a:r>
            <a:r>
              <a:rPr lang="uk-UA" sz="1500" spc="-10" dirty="0">
                <a:latin typeface="Calibri"/>
                <a:cs typeface="Calibri"/>
              </a:rPr>
              <a:t>автономії </a:t>
            </a:r>
            <a:r>
              <a:rPr lang="uk-UA" sz="1500" spc="-5" dirty="0">
                <a:latin typeface="Calibri"/>
                <a:cs typeface="Calibri"/>
              </a:rPr>
              <a:t>+ інституційної відповідальності:</a:t>
            </a:r>
            <a:r>
              <a:rPr lang="uk-UA" sz="1500" spc="-10" dirty="0">
                <a:latin typeface="Calibri"/>
                <a:cs typeface="Calibri"/>
              </a:rPr>
              <a:t>.</a:t>
            </a:r>
            <a:r>
              <a:rPr lang="uk-UA" sz="1500" dirty="0">
                <a:latin typeface="Calibri"/>
                <a:cs typeface="Calibri"/>
              </a:rPr>
              <a:t> заклад, </a:t>
            </a:r>
            <a:r>
              <a:rPr lang="uk-UA" sz="1500" spc="-5" dirty="0">
                <a:latin typeface="Calibri"/>
                <a:cs typeface="Calibri"/>
              </a:rPr>
              <a:t>який </a:t>
            </a:r>
            <a:r>
              <a:rPr lang="uk-UA" sz="1500" spc="-15" dirty="0">
                <a:latin typeface="Calibri"/>
                <a:cs typeface="Calibri"/>
              </a:rPr>
              <a:t>готує, також</a:t>
            </a:r>
            <a:r>
              <a:rPr lang="uk-UA" sz="1500" dirty="0">
                <a:latin typeface="Calibri"/>
                <a:cs typeface="Calibri"/>
              </a:rPr>
              <a:t> </a:t>
            </a:r>
            <a:r>
              <a:rPr lang="uk-UA" sz="1500" spc="-10" dirty="0">
                <a:latin typeface="Calibri"/>
                <a:cs typeface="Calibri"/>
              </a:rPr>
              <a:t>атестує.</a:t>
            </a:r>
            <a:endParaRPr lang="uk-UA" sz="150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241300" algn="l"/>
              </a:tabLst>
            </a:pPr>
            <a:r>
              <a:rPr lang="uk-UA" sz="1500" dirty="0">
                <a:latin typeface="Calibri"/>
                <a:cs typeface="Calibri"/>
              </a:rPr>
              <a:t>Разова </a:t>
            </a:r>
            <a:r>
              <a:rPr lang="uk-UA" sz="1500" spc="-5" dirty="0">
                <a:latin typeface="Calibri"/>
                <a:cs typeface="Calibri"/>
              </a:rPr>
              <a:t>рада формується лише закладом, </a:t>
            </a:r>
            <a:r>
              <a:rPr lang="uk-UA" sz="1500" spc="-15" dirty="0">
                <a:latin typeface="Calibri"/>
                <a:cs typeface="Calibri"/>
              </a:rPr>
              <a:t>в якому </a:t>
            </a:r>
            <a:r>
              <a:rPr lang="uk-UA" sz="1500" spc="-5" dirty="0">
                <a:latin typeface="Calibri"/>
                <a:cs typeface="Calibri"/>
              </a:rPr>
              <a:t>освітньо-наукова </a:t>
            </a:r>
            <a:r>
              <a:rPr lang="uk-UA" sz="1500" dirty="0">
                <a:latin typeface="Calibri"/>
                <a:cs typeface="Calibri"/>
              </a:rPr>
              <a:t>програма  за цією спеціальністю </a:t>
            </a:r>
            <a:r>
              <a:rPr lang="uk-UA" sz="1500" spc="-10" dirty="0">
                <a:latin typeface="Calibri"/>
                <a:cs typeface="Calibri"/>
              </a:rPr>
              <a:t>акредитована</a:t>
            </a:r>
            <a:r>
              <a:rPr lang="uk-UA" sz="1500" spc="-90" dirty="0">
                <a:latin typeface="Calibri"/>
                <a:cs typeface="Calibri"/>
              </a:rPr>
              <a:t> </a:t>
            </a:r>
            <a:r>
              <a:rPr lang="uk-UA" sz="1500" spc="-10" dirty="0">
                <a:latin typeface="Calibri"/>
                <a:cs typeface="Calibri"/>
              </a:rPr>
              <a:t>НАЗЯВО</a:t>
            </a:r>
            <a:endParaRPr lang="uk-UA" sz="1500" dirty="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lang="uk-UA" sz="1500" spc="-10" dirty="0">
                <a:latin typeface="Calibri"/>
                <a:cs typeface="Calibri"/>
              </a:rPr>
              <a:t>Прив’язка системи атестації </a:t>
            </a:r>
            <a:r>
              <a:rPr lang="uk-UA" sz="1500" spc="-20" dirty="0">
                <a:latin typeface="Calibri"/>
                <a:cs typeface="Calibri"/>
              </a:rPr>
              <a:t>до </a:t>
            </a:r>
            <a:r>
              <a:rPr lang="uk-UA" sz="1500" spc="-10" dirty="0">
                <a:latin typeface="Calibri"/>
                <a:cs typeface="Calibri"/>
              </a:rPr>
              <a:t>акредитації програм</a:t>
            </a:r>
            <a:r>
              <a:rPr lang="uk-UA" sz="1500" spc="85" dirty="0">
                <a:latin typeface="Calibri"/>
                <a:cs typeface="Calibri"/>
              </a:rPr>
              <a:t> </a:t>
            </a:r>
            <a:r>
              <a:rPr lang="uk-UA" sz="1500" spc="-5" dirty="0">
                <a:latin typeface="Calibri"/>
                <a:cs typeface="Calibri"/>
              </a:rPr>
              <a:t>аспірантури</a:t>
            </a:r>
            <a:endParaRPr lang="uk-UA" sz="1500" dirty="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lang="uk-UA" sz="1500" spc="-5" dirty="0">
                <a:latin typeface="Calibri"/>
                <a:cs typeface="Calibri"/>
              </a:rPr>
              <a:t>Склад разової </a:t>
            </a:r>
            <a:r>
              <a:rPr lang="uk-UA" sz="1500" dirty="0">
                <a:latin typeface="Calibri"/>
                <a:cs typeface="Calibri"/>
              </a:rPr>
              <a:t>спец. </a:t>
            </a:r>
            <a:r>
              <a:rPr lang="uk-UA" sz="1500" spc="-5" dirty="0">
                <a:latin typeface="Calibri"/>
                <a:cs typeface="Calibri"/>
              </a:rPr>
              <a:t>ради формується </a:t>
            </a:r>
            <a:r>
              <a:rPr lang="uk-UA" sz="1500" dirty="0">
                <a:latin typeface="Calibri"/>
                <a:cs typeface="Calibri"/>
              </a:rPr>
              <a:t>із 5 </a:t>
            </a:r>
            <a:r>
              <a:rPr lang="uk-UA" sz="1500" spc="-5" dirty="0">
                <a:latin typeface="Calibri"/>
                <a:cs typeface="Calibri"/>
              </a:rPr>
              <a:t>вчених </a:t>
            </a:r>
            <a:r>
              <a:rPr lang="uk-UA" sz="1500" dirty="0">
                <a:latin typeface="Calibri"/>
                <a:cs typeface="Calibri"/>
              </a:rPr>
              <a:t>зі</a:t>
            </a:r>
            <a:r>
              <a:rPr lang="uk-UA" sz="1500" spc="-55" dirty="0">
                <a:latin typeface="Calibri"/>
                <a:cs typeface="Calibri"/>
              </a:rPr>
              <a:t> </a:t>
            </a:r>
            <a:r>
              <a:rPr lang="uk-UA" sz="1500" spc="-5" dirty="0">
                <a:latin typeface="Calibri"/>
                <a:cs typeface="Calibri"/>
              </a:rPr>
              <a:t>ступенем</a:t>
            </a:r>
            <a:endParaRPr lang="uk-UA" sz="1500" dirty="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lang="uk-UA" sz="1500" spc="-50" dirty="0">
                <a:latin typeface="Calibri"/>
                <a:cs typeface="Calibri"/>
              </a:rPr>
              <a:t>Голова </a:t>
            </a:r>
            <a:r>
              <a:rPr lang="uk-UA" sz="1500" spc="-5" dirty="0">
                <a:latin typeface="Calibri"/>
                <a:cs typeface="Calibri"/>
              </a:rPr>
              <a:t>+ два внутрішні </a:t>
            </a:r>
            <a:r>
              <a:rPr lang="uk-UA" sz="1500" spc="-10" dirty="0">
                <a:latin typeface="Calibri"/>
                <a:cs typeface="Calibri"/>
              </a:rPr>
              <a:t>опоненти </a:t>
            </a:r>
            <a:r>
              <a:rPr lang="uk-UA" sz="1500" spc="-5" dirty="0">
                <a:latin typeface="Calibri"/>
                <a:cs typeface="Calibri"/>
              </a:rPr>
              <a:t>– співробітники </a:t>
            </a:r>
            <a:r>
              <a:rPr lang="uk-UA" sz="1500" spc="-30" dirty="0">
                <a:latin typeface="Calibri"/>
                <a:cs typeface="Calibri"/>
              </a:rPr>
              <a:t>ВНЗ/НУ, </a:t>
            </a:r>
            <a:r>
              <a:rPr lang="uk-UA" sz="1500" spc="-5" dirty="0">
                <a:latin typeface="Calibri"/>
                <a:cs typeface="Calibri"/>
              </a:rPr>
              <a:t>які задіяні у відповідній </a:t>
            </a:r>
            <a:r>
              <a:rPr lang="uk-UA" sz="1500" spc="140" dirty="0">
                <a:latin typeface="Calibri"/>
                <a:cs typeface="Calibri"/>
              </a:rPr>
              <a:t> </a:t>
            </a:r>
            <a:r>
              <a:rPr lang="uk-UA" sz="1500" spc="-10" dirty="0">
                <a:latin typeface="Calibri"/>
                <a:cs typeface="Calibri"/>
              </a:rPr>
              <a:t>здійсненні</a:t>
            </a:r>
            <a:r>
              <a:rPr lang="uk-UA" sz="1500" spc="-5" dirty="0">
                <a:latin typeface="Calibri"/>
                <a:cs typeface="Calibri"/>
              </a:rPr>
              <a:t> </a:t>
            </a:r>
            <a:r>
              <a:rPr lang="uk-UA" sz="1500" spc="-10" dirty="0">
                <a:latin typeface="Calibri"/>
                <a:cs typeface="Calibri"/>
              </a:rPr>
              <a:t>освітньо-науковій</a:t>
            </a:r>
            <a:r>
              <a:rPr lang="uk-UA" sz="1500" spc="-30" dirty="0">
                <a:latin typeface="Calibri"/>
                <a:cs typeface="Calibri"/>
              </a:rPr>
              <a:t> </a:t>
            </a:r>
            <a:r>
              <a:rPr lang="uk-UA" sz="1500" spc="-10" dirty="0">
                <a:latin typeface="Calibri"/>
                <a:cs typeface="Calibri"/>
              </a:rPr>
              <a:t>програмі</a:t>
            </a:r>
            <a:endParaRPr lang="uk-UA" sz="1500" dirty="0">
              <a:latin typeface="Calibri"/>
              <a:cs typeface="Calibri"/>
            </a:endParaRPr>
          </a:p>
          <a:p>
            <a:pPr marL="698500" marR="743585" lvl="1" indent="-2286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lang="uk-UA" sz="1500" spc="-10" dirty="0">
                <a:latin typeface="Calibri"/>
                <a:cs typeface="Calibri"/>
              </a:rPr>
              <a:t>Два </a:t>
            </a:r>
            <a:r>
              <a:rPr lang="uk-UA" sz="1500" spc="-5" dirty="0">
                <a:latin typeface="Calibri"/>
                <a:cs typeface="Calibri"/>
              </a:rPr>
              <a:t>зовнішні опоненти з інших ВНЗ </a:t>
            </a:r>
            <a:r>
              <a:rPr lang="uk-UA" sz="1500" spc="-10" dirty="0">
                <a:latin typeface="Calibri"/>
                <a:cs typeface="Calibri"/>
              </a:rPr>
              <a:t>(НУ) </a:t>
            </a:r>
            <a:r>
              <a:rPr lang="uk-UA" sz="1500" spc="-5" dirty="0">
                <a:latin typeface="Calibri"/>
                <a:cs typeface="Calibri"/>
              </a:rPr>
              <a:t>із </a:t>
            </a:r>
            <a:r>
              <a:rPr lang="uk-UA" sz="1500" spc="-10" dirty="0">
                <a:latin typeface="Calibri"/>
                <a:cs typeface="Calibri"/>
              </a:rPr>
              <a:t>науковим ступенем </a:t>
            </a:r>
            <a:r>
              <a:rPr lang="uk-UA" sz="1500" spc="-5" dirty="0">
                <a:latin typeface="Calibri"/>
                <a:cs typeface="Calibri"/>
              </a:rPr>
              <a:t>і </a:t>
            </a:r>
            <a:r>
              <a:rPr lang="uk-UA" sz="1500" spc="-15" dirty="0">
                <a:latin typeface="Calibri"/>
                <a:cs typeface="Calibri"/>
              </a:rPr>
              <a:t>публікаціями </a:t>
            </a:r>
            <a:r>
              <a:rPr lang="uk-UA" sz="1500" spc="-5" dirty="0">
                <a:latin typeface="Calibri"/>
                <a:cs typeface="Calibri"/>
              </a:rPr>
              <a:t>з  </a:t>
            </a:r>
            <a:r>
              <a:rPr lang="uk-UA" sz="1500" spc="-15" dirty="0">
                <a:latin typeface="Calibri"/>
                <a:cs typeface="Calibri"/>
              </a:rPr>
              <a:t>тематики</a:t>
            </a:r>
            <a:r>
              <a:rPr lang="uk-UA" sz="1500" spc="-10" dirty="0">
                <a:latin typeface="Calibri"/>
                <a:cs typeface="Calibri"/>
              </a:rPr>
              <a:t> дисертації.</a:t>
            </a:r>
          </a:p>
          <a:p>
            <a:pPr marL="241300" indent="-228600">
              <a:lnSpc>
                <a:spcPts val="3115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uk-UA" sz="1500" dirty="0">
                <a:latin typeface="Calibri"/>
                <a:cs typeface="Calibri"/>
              </a:rPr>
              <a:t>Разова </a:t>
            </a:r>
            <a:r>
              <a:rPr lang="uk-UA" sz="1500" spc="-5" dirty="0">
                <a:latin typeface="Calibri"/>
                <a:cs typeface="Calibri"/>
              </a:rPr>
              <a:t>рада формується вченою </a:t>
            </a:r>
            <a:r>
              <a:rPr lang="uk-UA" sz="1500" spc="-10" dirty="0">
                <a:latin typeface="Calibri"/>
                <a:cs typeface="Calibri"/>
              </a:rPr>
              <a:t>радою</a:t>
            </a:r>
            <a:r>
              <a:rPr lang="uk-UA" sz="1500" spc="-35" dirty="0">
                <a:latin typeface="Calibri"/>
                <a:cs typeface="Calibri"/>
              </a:rPr>
              <a:t> </a:t>
            </a:r>
            <a:r>
              <a:rPr lang="uk-UA" sz="1500" dirty="0">
                <a:latin typeface="Calibri"/>
                <a:cs typeface="Calibri"/>
              </a:rPr>
              <a:t>ВНЗ/НУ</a:t>
            </a:r>
          </a:p>
          <a:p>
            <a:pPr marL="698500" lvl="1" indent="-228600">
              <a:lnSpc>
                <a:spcPts val="263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uk-UA" sz="1500" spc="-5" dirty="0">
                <a:latin typeface="Calibri"/>
                <a:cs typeface="Calibri"/>
              </a:rPr>
              <a:t>Призначається </a:t>
            </a:r>
            <a:r>
              <a:rPr lang="uk-UA" sz="1500" spc="-15" dirty="0">
                <a:latin typeface="Calibri"/>
                <a:cs typeface="Calibri"/>
              </a:rPr>
              <a:t>голова </a:t>
            </a:r>
            <a:r>
              <a:rPr lang="uk-UA" sz="1500" spc="-5" dirty="0">
                <a:latin typeface="Calibri"/>
                <a:cs typeface="Calibri"/>
              </a:rPr>
              <a:t>+ 2 внутрішні </a:t>
            </a:r>
            <a:r>
              <a:rPr lang="uk-UA" sz="1500" spc="-10" dirty="0">
                <a:latin typeface="Calibri"/>
                <a:cs typeface="Calibri"/>
              </a:rPr>
              <a:t>опоненти </a:t>
            </a:r>
            <a:r>
              <a:rPr lang="uk-UA" sz="1500" spc="-5" dirty="0">
                <a:latin typeface="Calibri"/>
                <a:cs typeface="Calibri"/>
              </a:rPr>
              <a:t>+ 2 зовнішні</a:t>
            </a:r>
            <a:r>
              <a:rPr lang="uk-UA" sz="1500" spc="10" dirty="0">
                <a:latin typeface="Calibri"/>
                <a:cs typeface="Calibri"/>
              </a:rPr>
              <a:t> </a:t>
            </a:r>
            <a:r>
              <a:rPr lang="uk-UA" sz="1500" spc="-10" dirty="0">
                <a:latin typeface="Calibri"/>
                <a:cs typeface="Calibri"/>
              </a:rPr>
              <a:t>опоненти</a:t>
            </a:r>
            <a:endParaRPr lang="uk-UA" sz="1500" dirty="0">
              <a:latin typeface="Calibri"/>
              <a:cs typeface="Calibri"/>
            </a:endParaRPr>
          </a:p>
          <a:p>
            <a:pPr marL="241300" indent="-228600">
              <a:lnSpc>
                <a:spcPts val="3115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lang="uk-UA" sz="1500" spc="-5" dirty="0">
                <a:latin typeface="Calibri"/>
                <a:cs typeface="Calibri"/>
              </a:rPr>
              <a:t>НАЗЯВО інформується </a:t>
            </a:r>
            <a:r>
              <a:rPr lang="uk-UA" sz="1500" dirty="0">
                <a:latin typeface="Calibri"/>
                <a:cs typeface="Calibri"/>
              </a:rPr>
              <a:t>про склад </a:t>
            </a:r>
            <a:r>
              <a:rPr lang="uk-UA" sz="1500" spc="-5" dirty="0">
                <a:latin typeface="Calibri"/>
                <a:cs typeface="Calibri"/>
              </a:rPr>
              <a:t>разової</a:t>
            </a:r>
            <a:r>
              <a:rPr lang="uk-UA" sz="1500" spc="-60" dirty="0">
                <a:latin typeface="Calibri"/>
                <a:cs typeface="Calibri"/>
              </a:rPr>
              <a:t> </a:t>
            </a:r>
            <a:r>
              <a:rPr lang="uk-UA" sz="1500" spc="-5" dirty="0">
                <a:latin typeface="Calibri"/>
                <a:cs typeface="Calibri"/>
              </a:rPr>
              <a:t>ради</a:t>
            </a:r>
            <a:endParaRPr lang="uk-UA" sz="1500" dirty="0">
              <a:latin typeface="Calibri"/>
              <a:cs typeface="Calibri"/>
            </a:endParaRPr>
          </a:p>
          <a:p>
            <a:pPr marL="698500" lvl="1" indent="-228600">
              <a:lnSpc>
                <a:spcPts val="262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uk-UA" sz="1500" spc="-5" dirty="0">
                <a:latin typeface="Calibri"/>
                <a:cs typeface="Calibri"/>
              </a:rPr>
              <a:t>Заявочний принцип </a:t>
            </a:r>
            <a:r>
              <a:rPr lang="uk-UA" sz="1500" spc="-10" dirty="0">
                <a:latin typeface="Calibri"/>
                <a:cs typeface="Calibri"/>
              </a:rPr>
              <a:t>акредитації </a:t>
            </a:r>
            <a:r>
              <a:rPr lang="uk-UA" sz="1500" spc="-5" dirty="0">
                <a:latin typeface="Calibri"/>
                <a:cs typeface="Calibri"/>
              </a:rPr>
              <a:t>– принцип мовчазної</a:t>
            </a:r>
            <a:r>
              <a:rPr lang="uk-UA" sz="1500" spc="5" dirty="0">
                <a:latin typeface="Calibri"/>
                <a:cs typeface="Calibri"/>
              </a:rPr>
              <a:t> </a:t>
            </a:r>
            <a:r>
              <a:rPr lang="uk-UA" sz="1500" spc="-25" dirty="0">
                <a:latin typeface="Calibri"/>
                <a:cs typeface="Calibri"/>
              </a:rPr>
              <a:t>згоди</a:t>
            </a:r>
            <a:endParaRPr lang="uk-UA" sz="15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2110"/>
              </a:lnSpc>
              <a:spcBef>
                <a:spcPts val="4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uk-UA" sz="1500" spc="-10" dirty="0">
                <a:latin typeface="Calibri"/>
                <a:cs typeface="Calibri"/>
              </a:rPr>
              <a:t>Акредитація ради за формальними </a:t>
            </a:r>
            <a:r>
              <a:rPr lang="uk-UA" sz="1500" spc="-5" dirty="0">
                <a:latin typeface="Calibri"/>
                <a:cs typeface="Calibri"/>
              </a:rPr>
              <a:t>критеріями </a:t>
            </a:r>
            <a:r>
              <a:rPr lang="uk-UA" sz="1500" spc="-15" dirty="0">
                <a:latin typeface="Calibri"/>
                <a:cs typeface="Calibri"/>
              </a:rPr>
              <a:t>(публікації </a:t>
            </a:r>
            <a:r>
              <a:rPr lang="uk-UA" sz="1500" spc="-5" dirty="0">
                <a:latin typeface="Calibri"/>
                <a:cs typeface="Calibri"/>
              </a:rPr>
              <a:t>+ відсутність у «чорних </a:t>
            </a:r>
            <a:r>
              <a:rPr lang="uk-UA" sz="1500" spc="-15" dirty="0">
                <a:latin typeface="Calibri"/>
                <a:cs typeface="Calibri"/>
              </a:rPr>
              <a:t>списках»  </a:t>
            </a:r>
            <a:r>
              <a:rPr lang="uk-UA" sz="1500" spc="-5" dirty="0">
                <a:latin typeface="Calibri"/>
                <a:cs typeface="Calibri"/>
              </a:rPr>
              <a:t>осіб, які </a:t>
            </a:r>
            <a:r>
              <a:rPr lang="uk-UA" sz="1500" spc="-10" dirty="0">
                <a:latin typeface="Calibri"/>
                <a:cs typeface="Calibri"/>
              </a:rPr>
              <a:t>пропустили </a:t>
            </a:r>
            <a:r>
              <a:rPr lang="uk-UA" sz="1500" spc="-5" dirty="0">
                <a:latin typeface="Calibri"/>
                <a:cs typeface="Calibri"/>
              </a:rPr>
              <a:t>плагіат і/або</a:t>
            </a:r>
            <a:r>
              <a:rPr lang="uk-UA" sz="1500" spc="55" dirty="0">
                <a:latin typeface="Calibri"/>
                <a:cs typeface="Calibri"/>
              </a:rPr>
              <a:t> </a:t>
            </a:r>
            <a:r>
              <a:rPr lang="uk-UA" sz="1500" spc="-10" dirty="0">
                <a:latin typeface="Calibri"/>
                <a:cs typeface="Calibri"/>
              </a:rPr>
              <a:t>псевдонауку)</a:t>
            </a:r>
            <a:endParaRPr lang="uk-UA" sz="1500" dirty="0">
              <a:latin typeface="Calibri"/>
              <a:cs typeface="Calibri"/>
            </a:endParaRPr>
          </a:p>
          <a:p>
            <a:pPr marL="698500" marR="145415" lvl="1" indent="-2286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uk-UA" sz="1500" spc="-10" dirty="0">
                <a:latin typeface="Calibri"/>
                <a:cs typeface="Calibri"/>
              </a:rPr>
              <a:t>Проведення захисту </a:t>
            </a:r>
            <a:r>
              <a:rPr lang="uk-UA" sz="1500" spc="-15" dirty="0">
                <a:latin typeface="Calibri"/>
                <a:cs typeface="Calibri"/>
              </a:rPr>
              <a:t>може </a:t>
            </a:r>
            <a:r>
              <a:rPr lang="uk-UA" sz="1500" spc="-10" dirty="0">
                <a:latin typeface="Calibri"/>
                <a:cs typeface="Calibri"/>
              </a:rPr>
              <a:t>бути </a:t>
            </a:r>
            <a:r>
              <a:rPr lang="uk-UA" sz="1500" spc="-5" dirty="0">
                <a:latin typeface="Calibri"/>
                <a:cs typeface="Calibri"/>
              </a:rPr>
              <a:t>заборонено, </a:t>
            </a:r>
            <a:r>
              <a:rPr lang="uk-UA" sz="1500" spc="-15" dirty="0">
                <a:latin typeface="Calibri"/>
                <a:cs typeface="Calibri"/>
              </a:rPr>
              <a:t>якщо </a:t>
            </a:r>
            <a:r>
              <a:rPr lang="uk-UA" sz="1500" spc="-5" dirty="0">
                <a:latin typeface="Calibri"/>
                <a:cs typeface="Calibri"/>
              </a:rPr>
              <a:t>член </a:t>
            </a:r>
            <a:r>
              <a:rPr lang="uk-UA" sz="1500" spc="-10" dirty="0">
                <a:latin typeface="Calibri"/>
                <a:cs typeface="Calibri"/>
              </a:rPr>
              <a:t>ради </a:t>
            </a:r>
            <a:r>
              <a:rPr lang="uk-UA" sz="1500" spc="-5" dirty="0" err="1">
                <a:latin typeface="Calibri"/>
                <a:cs typeface="Calibri"/>
              </a:rPr>
              <a:t>звинувачувався</a:t>
            </a:r>
            <a:r>
              <a:rPr lang="uk-UA" sz="1500" spc="-5" dirty="0">
                <a:latin typeface="Calibri"/>
                <a:cs typeface="Calibri"/>
              </a:rPr>
              <a:t> в порушенні  принципів </a:t>
            </a:r>
            <a:r>
              <a:rPr lang="uk-UA" sz="1500" spc="-15" dirty="0">
                <a:latin typeface="Calibri"/>
                <a:cs typeface="Calibri"/>
              </a:rPr>
              <a:t>академічної</a:t>
            </a:r>
            <a:r>
              <a:rPr lang="uk-UA" sz="1500" dirty="0">
                <a:latin typeface="Calibri"/>
                <a:cs typeface="Calibri"/>
              </a:rPr>
              <a:t> </a:t>
            </a:r>
            <a:r>
              <a:rPr lang="uk-UA" sz="1500" spc="-5" dirty="0">
                <a:latin typeface="Calibri"/>
                <a:cs typeface="Calibri"/>
              </a:rPr>
              <a:t>доброчесності</a:t>
            </a:r>
            <a:endParaRPr lang="uk-UA" sz="1500" dirty="0">
              <a:latin typeface="Calibri"/>
              <a:cs typeface="Calibri"/>
            </a:endParaRPr>
          </a:p>
          <a:p>
            <a:pPr marL="241300" marR="43815" indent="-228600">
              <a:lnSpc>
                <a:spcPts val="25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lang="uk-UA" sz="1500" spc="-60" dirty="0">
                <a:latin typeface="Calibri"/>
                <a:cs typeface="Calibri"/>
              </a:rPr>
              <a:t>Голова </a:t>
            </a:r>
            <a:r>
              <a:rPr lang="uk-UA" sz="1500" spc="-5" dirty="0">
                <a:latin typeface="Calibri"/>
                <a:cs typeface="Calibri"/>
              </a:rPr>
              <a:t>ради </a:t>
            </a:r>
            <a:r>
              <a:rPr lang="uk-UA" sz="1500" dirty="0">
                <a:latin typeface="Calibri"/>
                <a:cs typeface="Calibri"/>
              </a:rPr>
              <a:t>– </a:t>
            </a:r>
            <a:r>
              <a:rPr lang="uk-UA" sz="1500" spc="-10" dirty="0">
                <a:latin typeface="Calibri"/>
                <a:cs typeface="Calibri"/>
              </a:rPr>
              <a:t>доктор </a:t>
            </a:r>
            <a:r>
              <a:rPr lang="uk-UA" sz="1500" spc="-5" dirty="0">
                <a:latin typeface="Calibri"/>
                <a:cs typeface="Calibri"/>
              </a:rPr>
              <a:t>наук, </a:t>
            </a:r>
            <a:r>
              <a:rPr lang="uk-UA" sz="1500" dirty="0">
                <a:latin typeface="Calibri"/>
                <a:cs typeface="Calibri"/>
              </a:rPr>
              <a:t>переважно </a:t>
            </a:r>
            <a:r>
              <a:rPr lang="uk-UA" sz="1500" spc="-5" dirty="0">
                <a:latin typeface="Calibri"/>
                <a:cs typeface="Calibri"/>
              </a:rPr>
              <a:t>гарант </a:t>
            </a:r>
            <a:r>
              <a:rPr lang="uk-UA" sz="1500" spc="-10" dirty="0">
                <a:latin typeface="Calibri"/>
                <a:cs typeface="Calibri"/>
              </a:rPr>
              <a:t>освітньо-наукової </a:t>
            </a:r>
            <a:r>
              <a:rPr lang="uk-UA" sz="1500" dirty="0">
                <a:latin typeface="Calibri"/>
                <a:cs typeface="Calibri"/>
              </a:rPr>
              <a:t>програми, несе  персональну </a:t>
            </a:r>
            <a:r>
              <a:rPr lang="uk-UA" sz="1500" spc="-5" dirty="0">
                <a:latin typeface="Calibri"/>
                <a:cs typeface="Calibri"/>
              </a:rPr>
              <a:t>відповідальність </a:t>
            </a:r>
            <a:r>
              <a:rPr lang="uk-UA" sz="1500" dirty="0">
                <a:latin typeface="Calibri"/>
                <a:cs typeface="Calibri"/>
              </a:rPr>
              <a:t>за її</a:t>
            </a:r>
            <a:r>
              <a:rPr lang="uk-UA" sz="1500" spc="-45" dirty="0">
                <a:latin typeface="Calibri"/>
                <a:cs typeface="Calibri"/>
              </a:rPr>
              <a:t> </a:t>
            </a:r>
            <a:r>
              <a:rPr lang="uk-UA" sz="1500" spc="-10" dirty="0">
                <a:latin typeface="Calibri"/>
                <a:cs typeface="Calibri"/>
              </a:rPr>
              <a:t>роботу</a:t>
            </a:r>
            <a:endParaRPr lang="uk-UA" sz="1500" dirty="0">
              <a:latin typeface="Calibri"/>
              <a:cs typeface="Calibri"/>
            </a:endParaRPr>
          </a:p>
          <a:p>
            <a:pPr marL="698500" lvl="1" indent="-228600">
              <a:lnSpc>
                <a:spcPts val="2630"/>
              </a:lnSpc>
              <a:spcBef>
                <a:spcPts val="1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uk-UA" sz="1500" spc="-10" dirty="0">
                <a:latin typeface="Calibri"/>
                <a:cs typeface="Calibri"/>
              </a:rPr>
              <a:t>Передбачено можливість адміністративних </a:t>
            </a:r>
            <a:r>
              <a:rPr lang="uk-UA" sz="1500" spc="-5" dirty="0">
                <a:latin typeface="Calibri"/>
                <a:cs typeface="Calibri"/>
              </a:rPr>
              <a:t>стягнень з </a:t>
            </a:r>
            <a:r>
              <a:rPr lang="uk-UA" sz="1500" spc="-15" dirty="0">
                <a:latin typeface="Calibri"/>
                <a:cs typeface="Calibri"/>
              </a:rPr>
              <a:t>голови</a:t>
            </a:r>
            <a:r>
              <a:rPr lang="uk-UA" sz="1500" spc="30" dirty="0">
                <a:latin typeface="Calibri"/>
                <a:cs typeface="Calibri"/>
              </a:rPr>
              <a:t> </a:t>
            </a:r>
            <a:r>
              <a:rPr lang="uk-UA" sz="1500" spc="-10" dirty="0">
                <a:latin typeface="Calibri"/>
                <a:cs typeface="Calibri"/>
              </a:rPr>
              <a:t>ради</a:t>
            </a:r>
            <a:endParaRPr lang="uk-UA" sz="1500" dirty="0">
              <a:latin typeface="Calibri"/>
              <a:cs typeface="Calibri"/>
            </a:endParaRPr>
          </a:p>
          <a:p>
            <a:pPr marL="698500" lvl="1" indent="-228600">
              <a:lnSpc>
                <a:spcPts val="236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uk-UA" sz="1500" spc="-5" dirty="0">
                <a:latin typeface="Calibri"/>
                <a:cs typeface="Calibri"/>
              </a:rPr>
              <a:t>Забороняється призначення </a:t>
            </a:r>
            <a:r>
              <a:rPr lang="uk-UA" sz="1500" spc="-15" dirty="0">
                <a:latin typeface="Calibri"/>
                <a:cs typeface="Calibri"/>
              </a:rPr>
              <a:t>головою </a:t>
            </a:r>
            <a:r>
              <a:rPr lang="uk-UA" sz="1500" spc="-5" dirty="0">
                <a:latin typeface="Calibri"/>
                <a:cs typeface="Calibri"/>
              </a:rPr>
              <a:t>ради </a:t>
            </a:r>
            <a:r>
              <a:rPr lang="uk-UA" sz="1500" spc="-15" dirty="0">
                <a:latin typeface="Calibri"/>
                <a:cs typeface="Calibri"/>
              </a:rPr>
              <a:t>наукового </a:t>
            </a:r>
            <a:r>
              <a:rPr lang="uk-UA" sz="1500" spc="-10" dirty="0">
                <a:latin typeface="Calibri"/>
                <a:cs typeface="Calibri"/>
              </a:rPr>
              <a:t>керівника </a:t>
            </a:r>
            <a:r>
              <a:rPr lang="uk-UA" sz="1500" spc="-15" dirty="0">
                <a:latin typeface="Calibri"/>
                <a:cs typeface="Calibri"/>
              </a:rPr>
              <a:t>здобувача</a:t>
            </a:r>
            <a:r>
              <a:rPr lang="uk-UA" sz="1500" spc="65" dirty="0">
                <a:latin typeface="Calibri"/>
                <a:cs typeface="Calibri"/>
              </a:rPr>
              <a:t> </a:t>
            </a:r>
            <a:r>
              <a:rPr lang="uk-UA" sz="1500" spc="-10" dirty="0">
                <a:latin typeface="Calibri"/>
                <a:cs typeface="Calibri"/>
              </a:rPr>
              <a:t>(</a:t>
            </a:r>
            <a:r>
              <a:rPr lang="uk-UA" sz="1500" spc="-10" dirty="0" smtClean="0">
                <a:latin typeface="Calibri"/>
                <a:cs typeface="Calibri"/>
              </a:rPr>
              <a:t>за ліцензійними </a:t>
            </a:r>
            <a:r>
              <a:rPr lang="uk-UA" sz="1500" spc="-10" dirty="0">
                <a:latin typeface="Calibri"/>
                <a:cs typeface="Calibri"/>
              </a:rPr>
              <a:t>умовами </a:t>
            </a:r>
            <a:r>
              <a:rPr lang="uk-UA" sz="1500" spc="-5" dirty="0">
                <a:latin typeface="Calibri"/>
                <a:cs typeface="Calibri"/>
              </a:rPr>
              <a:t>– </a:t>
            </a:r>
            <a:r>
              <a:rPr lang="uk-UA" sz="1500" spc="-10" dirty="0">
                <a:latin typeface="Calibri"/>
                <a:cs typeface="Calibri"/>
              </a:rPr>
              <a:t>ліцензування </a:t>
            </a:r>
            <a:r>
              <a:rPr lang="uk-UA" sz="1500" spc="-10" dirty="0" err="1">
                <a:latin typeface="Calibri"/>
                <a:cs typeface="Calibri"/>
              </a:rPr>
              <a:t>асірантури</a:t>
            </a:r>
            <a:r>
              <a:rPr lang="uk-UA" sz="1500" spc="-10" dirty="0">
                <a:latin typeface="Calibri"/>
                <a:cs typeface="Calibri"/>
              </a:rPr>
              <a:t> </a:t>
            </a:r>
            <a:r>
              <a:rPr lang="uk-UA" sz="1500" spc="-15" dirty="0">
                <a:latin typeface="Calibri"/>
                <a:cs typeface="Calibri"/>
              </a:rPr>
              <a:t>потребує </a:t>
            </a:r>
            <a:r>
              <a:rPr lang="uk-UA" sz="1500" spc="-5" dirty="0">
                <a:latin typeface="Calibri"/>
                <a:cs typeface="Calibri"/>
              </a:rPr>
              <a:t>не </a:t>
            </a:r>
            <a:r>
              <a:rPr lang="uk-UA" sz="1500" spc="-10" dirty="0">
                <a:latin typeface="Calibri"/>
                <a:cs typeface="Calibri"/>
              </a:rPr>
              <a:t>менше </a:t>
            </a:r>
            <a:r>
              <a:rPr lang="uk-UA" sz="1500" spc="-5" dirty="0">
                <a:latin typeface="Calibri"/>
                <a:cs typeface="Calibri"/>
              </a:rPr>
              <a:t>2 </a:t>
            </a:r>
            <a:r>
              <a:rPr lang="uk-UA" sz="1500" spc="-10" dirty="0">
                <a:latin typeface="Calibri"/>
                <a:cs typeface="Calibri"/>
              </a:rPr>
              <a:t>докторів</a:t>
            </a:r>
            <a:r>
              <a:rPr lang="uk-UA" sz="1500" spc="175" dirty="0">
                <a:latin typeface="Calibri"/>
                <a:cs typeface="Calibri"/>
              </a:rPr>
              <a:t> </a:t>
            </a:r>
            <a:r>
              <a:rPr lang="uk-UA" sz="1500" spc="-5" dirty="0">
                <a:latin typeface="Calibri"/>
                <a:cs typeface="Calibri"/>
              </a:rPr>
              <a:t>наук)</a:t>
            </a:r>
            <a:endParaRPr lang="uk-UA" sz="1500" dirty="0">
              <a:latin typeface="Calibri"/>
              <a:cs typeface="Calibri"/>
            </a:endParaRPr>
          </a:p>
          <a:p>
            <a:pPr marL="698500" lvl="1" indent="-228600">
              <a:lnSpc>
                <a:spcPts val="262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uk-UA" sz="1500" spc="-20" dirty="0">
                <a:latin typeface="Calibri"/>
                <a:cs typeface="Calibri"/>
              </a:rPr>
              <a:t>Одна </a:t>
            </a:r>
            <a:r>
              <a:rPr lang="uk-UA" sz="1500" spc="-10" dirty="0">
                <a:latin typeface="Calibri"/>
                <a:cs typeface="Calibri"/>
              </a:rPr>
              <a:t>особа </a:t>
            </a:r>
            <a:r>
              <a:rPr lang="uk-UA" sz="1500" spc="-15" dirty="0">
                <a:latin typeface="Calibri"/>
                <a:cs typeface="Calibri"/>
              </a:rPr>
              <a:t>може </a:t>
            </a:r>
            <a:r>
              <a:rPr lang="uk-UA" sz="1500" spc="-5" dirty="0">
                <a:latin typeface="Calibri"/>
                <a:cs typeface="Calibri"/>
              </a:rPr>
              <a:t>бути </a:t>
            </a:r>
            <a:r>
              <a:rPr lang="uk-UA" sz="1500" spc="-15" dirty="0">
                <a:latin typeface="Calibri"/>
                <a:cs typeface="Calibri"/>
              </a:rPr>
              <a:t>головою </a:t>
            </a:r>
            <a:r>
              <a:rPr lang="uk-UA" sz="1500" spc="-5" dirty="0">
                <a:latin typeface="Calibri"/>
                <a:cs typeface="Calibri"/>
              </a:rPr>
              <a:t>не </a:t>
            </a:r>
            <a:r>
              <a:rPr lang="uk-UA" sz="1500" spc="-10" dirty="0">
                <a:latin typeface="Calibri"/>
                <a:cs typeface="Calibri"/>
              </a:rPr>
              <a:t>більше </a:t>
            </a:r>
            <a:r>
              <a:rPr lang="uk-UA" sz="1500" spc="-5" dirty="0">
                <a:latin typeface="Calibri"/>
                <a:cs typeface="Calibri"/>
              </a:rPr>
              <a:t>3 </a:t>
            </a:r>
            <a:r>
              <a:rPr lang="uk-UA" sz="1500" spc="-10" dirty="0">
                <a:latin typeface="Calibri"/>
                <a:cs typeface="Calibri"/>
              </a:rPr>
              <a:t>разових </a:t>
            </a:r>
            <a:r>
              <a:rPr lang="uk-UA" sz="1500" spc="-5" dirty="0">
                <a:latin typeface="Calibri"/>
                <a:cs typeface="Calibri"/>
              </a:rPr>
              <a:t>рад у</a:t>
            </a:r>
            <a:r>
              <a:rPr lang="uk-UA" sz="1500" spc="105" dirty="0">
                <a:latin typeface="Calibri"/>
                <a:cs typeface="Calibri"/>
              </a:rPr>
              <a:t> </a:t>
            </a:r>
            <a:r>
              <a:rPr lang="uk-UA" sz="1500" spc="-10" dirty="0">
                <a:latin typeface="Calibri"/>
                <a:cs typeface="Calibri"/>
              </a:rPr>
              <a:t>рік</a:t>
            </a:r>
            <a:endParaRPr lang="uk-UA" sz="1500" dirty="0">
              <a:latin typeface="Calibri"/>
              <a:cs typeface="Calibri"/>
            </a:endParaRPr>
          </a:p>
          <a:p>
            <a:pPr marL="241300" marR="283210" indent="-228600">
              <a:lnSpc>
                <a:spcPct val="800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lang="uk-UA" sz="1500" spc="-5" dirty="0">
                <a:latin typeface="Calibri"/>
                <a:cs typeface="Calibri"/>
              </a:rPr>
              <a:t>Опоненти (2 внутрішні </a:t>
            </a:r>
            <a:r>
              <a:rPr lang="uk-UA" sz="1500" dirty="0">
                <a:latin typeface="Calibri"/>
                <a:cs typeface="Calibri"/>
              </a:rPr>
              <a:t>+ 2 </a:t>
            </a:r>
            <a:r>
              <a:rPr lang="uk-UA" sz="1500" spc="-5" dirty="0">
                <a:latin typeface="Calibri"/>
                <a:cs typeface="Calibri"/>
              </a:rPr>
              <a:t>зовнішні) всі мають мати </a:t>
            </a:r>
            <a:r>
              <a:rPr lang="uk-UA" sz="1500" spc="-10" dirty="0">
                <a:latin typeface="Calibri"/>
                <a:cs typeface="Calibri"/>
              </a:rPr>
              <a:t>публікації </a:t>
            </a:r>
            <a:r>
              <a:rPr lang="uk-UA" sz="1500" dirty="0">
                <a:latin typeface="Calibri"/>
                <a:cs typeface="Calibri"/>
              </a:rPr>
              <a:t>з </a:t>
            </a:r>
            <a:r>
              <a:rPr lang="uk-UA" sz="1500" spc="-10" dirty="0">
                <a:latin typeface="Calibri"/>
                <a:cs typeface="Calibri"/>
              </a:rPr>
              <a:t>проблематики  </a:t>
            </a:r>
            <a:r>
              <a:rPr lang="uk-UA" sz="1500" spc="-5" dirty="0">
                <a:latin typeface="Calibri"/>
                <a:cs typeface="Calibri"/>
              </a:rPr>
              <a:t>дисертації </a:t>
            </a:r>
            <a:r>
              <a:rPr lang="uk-UA" sz="1500" dirty="0">
                <a:latin typeface="Calibri"/>
                <a:cs typeface="Calibri"/>
              </a:rPr>
              <a:t>за </a:t>
            </a:r>
            <a:r>
              <a:rPr lang="uk-UA" sz="1500" spc="-5" dirty="0">
                <a:latin typeface="Calibri"/>
                <a:cs typeface="Calibri"/>
              </a:rPr>
              <a:t>останні </a:t>
            </a:r>
            <a:r>
              <a:rPr lang="uk-UA" sz="1500" dirty="0">
                <a:latin typeface="Calibri"/>
                <a:cs typeface="Calibri"/>
              </a:rPr>
              <a:t>5</a:t>
            </a:r>
            <a:r>
              <a:rPr lang="uk-UA" sz="1500" spc="-50" dirty="0">
                <a:latin typeface="Calibri"/>
                <a:cs typeface="Calibri"/>
              </a:rPr>
              <a:t> </a:t>
            </a:r>
            <a:r>
              <a:rPr lang="uk-UA" sz="1500" spc="-5" dirty="0">
                <a:latin typeface="Calibri"/>
                <a:cs typeface="Calibri"/>
              </a:rPr>
              <a:t>років.</a:t>
            </a:r>
            <a:endParaRPr lang="uk-UA" sz="1500" spc="-1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312</TotalTime>
  <Words>2270</Words>
  <Application>Microsoft Office PowerPoint</Application>
  <PresentationFormat>Произвольный</PresentationFormat>
  <Paragraphs>171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Tw Cen MT</vt:lpstr>
      <vt:lpstr>Капля</vt:lpstr>
      <vt:lpstr>підготовка докторів філософії у ВНЗ </vt:lpstr>
      <vt:lpstr>Повноваження ВНЗ у підготовці докторів філософії</vt:lpstr>
      <vt:lpstr>Нормативно-Правова база</vt:lpstr>
      <vt:lpstr>Нормативний строк підготовки </vt:lpstr>
      <vt:lpstr>Якість програми підготовки PhD:</vt:lpstr>
      <vt:lpstr>Зміни, внесені МОН до Порядку присудження наукових ступенів (2016 рік) </vt:lpstr>
      <vt:lpstr>Порядок захисту</vt:lpstr>
      <vt:lpstr>ПРОЦЕДУРА ЗАХИСТУ ДОКТОРА ФІЛОСОФІЇ (PHD)</vt:lpstr>
      <vt:lpstr>Разові спеціалізовані вчені ради</vt:lpstr>
      <vt:lpstr>ПРОЦЕДУРА ЗАХИСТУ ДОКТОРА НАУК</vt:lpstr>
      <vt:lpstr>Постійно діючі спеціалізовані вчені ради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Порядку присудження наукових ступенів</dc:title>
  <dc:creator>Михайло</dc:creator>
  <cp:lastModifiedBy>admin</cp:lastModifiedBy>
  <cp:revision>22</cp:revision>
  <cp:lastPrinted>2017-11-20T09:51:45Z</cp:lastPrinted>
  <dcterms:created xsi:type="dcterms:W3CDTF">2017-11-20T07:49:01Z</dcterms:created>
  <dcterms:modified xsi:type="dcterms:W3CDTF">2017-11-23T12:46:02Z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2017-11-20T00:00:00Z</vt:filetime>
  </property>
</Properties>
</file>