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284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619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9252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9769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705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037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3358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0546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632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41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234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486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1881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592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008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180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019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FDE11C5-3B3F-4E87-A250-0ADE1D7A75F5}" type="datetimeFigureOut">
              <a:rPr lang="uk-UA" smtClean="0"/>
              <a:t>04.05.2017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59DED6C-4B8E-4790-91C2-00BD7EF703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195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65986" y="143926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</a:t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оформлення дисертації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98D61A3-2BDD-4879-95BD-5625F57A02C1}"/>
              </a:ext>
            </a:extLst>
          </p:cNvPr>
          <p:cNvSpPr/>
          <p:nvPr/>
        </p:nvSpPr>
        <p:spPr>
          <a:xfrm>
            <a:off x="3165986" y="336554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 МОН України</a:t>
            </a:r>
          </a:p>
          <a:p>
            <a:pPr algn="ctr"/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12.01.2017  № 40</a:t>
            </a:r>
          </a:p>
        </p:txBody>
      </p:sp>
    </p:spTree>
    <p:extLst>
      <p:ext uri="{BB962C8B-B14F-4D97-AF65-F5344CB8AC3E}">
        <p14:creationId xmlns:p14="http://schemas.microsoft.com/office/powerpoint/2010/main" val="3509941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740" y="858993"/>
            <a:ext cx="111546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 здобувачем наукового ступеня за його вибором (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опціонально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 кінці кожного розділу основної частини дисертації) одним із таких способів: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порядку появи посилань у тексті;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алфавітному порядку прізвищ перших авторів або заголовків;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хронологічному порядку.</a:t>
            </a:r>
          </a:p>
        </p:txBody>
      </p:sp>
    </p:spTree>
    <p:extLst>
      <p:ext uri="{BB962C8B-B14F-4D97-AF65-F5344CB8AC3E}">
        <p14:creationId xmlns:p14="http://schemas.microsoft.com/office/powerpoint/2010/main" val="3275605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032" y="603861"/>
            <a:ext cx="11257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0225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включатися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допоміжний матеріал, необхідний для повноти сприйняття дисертації: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проміжні формули і розрахунки;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 допоміжних цифрових даних;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 та акти випробувань, впровадження, розрахунки економічного ефекту, листи підтримки результатів дисертаційної роботи;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 та методики, опис алгоритмів, які не є основними результатами дисертації, описи і тексти комп’ютерних програм вирішення задач за допомогою електронно-обчислювальних засобів, які розроблені у процесі виконання дисертації;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 допоміжного характеру;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дані та матеріали.</a:t>
            </a:r>
          </a:p>
          <a:p>
            <a:pPr indent="530225"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Обов’язковим додатком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дисертації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список публікацій здобувача за темою дисертації та відомості про апробацію результатів дисертації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(зазначаються назви конференції, конгресу, симпозіуму, семінару, школи, місце та дата проведення, форма участі). </a:t>
            </a:r>
          </a:p>
        </p:txBody>
      </p:sp>
    </p:spTree>
    <p:extLst>
      <p:ext uri="{BB962C8B-B14F-4D97-AF65-F5344CB8AC3E}">
        <p14:creationId xmlns:p14="http://schemas.microsoft.com/office/powerpoint/2010/main" val="1296765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7535" y="343476"/>
            <a:ext cx="112431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РЕКОМЕНДОВАНИЙ ПЕРЕЛІК 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стилів оформлення списку наукових публікацій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MLA (Modern Language Association) style.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APA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 (American Psychological Association) style.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Chicago/Turabianstyle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Harvard style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ACS (American Chemical Society) style.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AIP (American Institute of Physics) style.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IEEE (Institute of Electrical and Electronics Engineers) style.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Vancouver style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OSCOLA.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APS (American Physics Society) style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Springer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MathPhys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Style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ДСТУ 8302:2015 «Інформація та документація. Бібліографічне посилання. Загальні  положення та правила складання»</a:t>
            </a:r>
          </a:p>
        </p:txBody>
      </p:sp>
    </p:spTree>
    <p:extLst>
      <p:ext uri="{BB962C8B-B14F-4D97-AF65-F5344CB8AC3E}">
        <p14:creationId xmlns:p14="http://schemas.microsoft.com/office/powerpoint/2010/main" val="287925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6529" y="357548"/>
            <a:ext cx="1127268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положення</a:t>
            </a:r>
          </a:p>
          <a:p>
            <a:pPr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Дисертація –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кваліфікаційна наукова праця на правах рукопису</a:t>
            </a:r>
          </a:p>
          <a:p>
            <a:pPr algn="just"/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Дисертація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здобуття наукового ступеня доктора наук, доктора філософії (кандидата наук)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готується державною мовою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вигляді спеціально підготовленої наукової праці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правах рукопису в твердій або м’якій палітурці та в електронній формі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бажанням здобувача дисертація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бути перекладена англійською мовою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іншою мовою, пов’язаною з предметом дослідження,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поданням перекладу до спеціалізованої вченої ради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890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5019" y="676249"/>
            <a:ext cx="1105145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дисертації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Дисертація повинна мати такі основні структурні елементи: </a:t>
            </a:r>
          </a:p>
          <a:p>
            <a:pPr marL="457200" indent="73025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титульний аркуш; </a:t>
            </a:r>
          </a:p>
          <a:p>
            <a:pPr marL="457200" indent="73025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анотація;</a:t>
            </a:r>
          </a:p>
          <a:p>
            <a:pPr marL="457200" indent="73025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зміст; </a:t>
            </a:r>
          </a:p>
          <a:p>
            <a:pPr marL="457200" indent="73025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умовних позначень (за необхідності);</a:t>
            </a:r>
          </a:p>
          <a:p>
            <a:pPr marL="457200" indent="73025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частина;</a:t>
            </a:r>
          </a:p>
          <a:p>
            <a:pPr marL="457200" indent="73025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джерел;</a:t>
            </a:r>
          </a:p>
          <a:p>
            <a:pPr marL="457200" indent="73025"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додатки.</a:t>
            </a:r>
          </a:p>
        </p:txBody>
      </p:sp>
    </p:spTree>
    <p:extLst>
      <p:ext uri="{BB962C8B-B14F-4D97-AF65-F5344CB8AC3E}">
        <p14:creationId xmlns:p14="http://schemas.microsoft.com/office/powerpoint/2010/main" val="250722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4206" y="270909"/>
            <a:ext cx="1162824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структурних елементів</a:t>
            </a: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ознайомлення зі змістом та результатами дисертації подається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державною та англійською мовами анотація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анотації також вказуються: </a:t>
            </a:r>
          </a:p>
          <a:p>
            <a:pPr marL="342900" indent="290513" algn="just">
              <a:buFont typeface="Wingdings" panose="05000000000000000000" pitchFamily="2" charset="2"/>
              <a:buChar char="Ø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 та ініціали здобувача; </a:t>
            </a:r>
          </a:p>
          <a:p>
            <a:pPr marL="342900" indent="290513" algn="just">
              <a:buFont typeface="Wingdings" panose="05000000000000000000" pitchFamily="2" charset="2"/>
              <a:buChar char="Ø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дисертації; </a:t>
            </a:r>
          </a:p>
          <a:p>
            <a:pPr marL="342900" indent="290513" algn="just">
              <a:buFont typeface="Wingdings" panose="05000000000000000000" pitchFamily="2" charset="2"/>
              <a:buChar char="Ø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дисертації та науковий ступінь, на який претендує здобувач; </a:t>
            </a:r>
          </a:p>
          <a:p>
            <a:pPr marL="342900" indent="290513" algn="just">
              <a:buFont typeface="Wingdings" panose="05000000000000000000" pitchFamily="2" charset="2"/>
              <a:buChar char="Ø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 (шифр і назва); </a:t>
            </a:r>
          </a:p>
          <a:p>
            <a:pPr marL="342900" indent="290513" algn="just">
              <a:buFont typeface="Wingdings" panose="05000000000000000000" pitchFamily="2" charset="2"/>
              <a:buChar char="Ø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 вищого навчального закладу або найменування наукової установи, у якому (якій) здійснювалася підготовка; </a:t>
            </a:r>
          </a:p>
          <a:p>
            <a:pPr marL="342900" indent="290513" algn="just">
              <a:buFont typeface="Wingdings" panose="05000000000000000000" pitchFamily="2" charset="2"/>
              <a:buChar char="Ø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 наукової установи або найменування вищого навчального закладу, у спеціалізованій вченій раді якої (якого) відбудеться захист; </a:t>
            </a:r>
          </a:p>
          <a:p>
            <a:pPr marL="342900" indent="290513" algn="just">
              <a:buFont typeface="Wingdings" panose="05000000000000000000" pitchFamily="2" charset="2"/>
              <a:buChar char="Ø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місто, рік.</a:t>
            </a:r>
          </a:p>
        </p:txBody>
      </p:sp>
    </p:spTree>
    <p:extLst>
      <p:ext uri="{BB962C8B-B14F-4D97-AF65-F5344CB8AC3E}">
        <p14:creationId xmlns:p14="http://schemas.microsoft.com/office/powerpoint/2010/main" val="383263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4D03351-A7B4-4872-98A4-19079D4C858F}"/>
              </a:ext>
            </a:extLst>
          </p:cNvPr>
          <p:cNvSpPr/>
          <p:nvPr/>
        </p:nvSpPr>
        <p:spPr>
          <a:xfrm>
            <a:off x="835741" y="741006"/>
            <a:ext cx="1080073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 анотації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становить 0,2–0,3 авторських аркуша         (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4–5 сторінок А4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 анотації наводяться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слова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 мовою.</a:t>
            </a:r>
          </a:p>
          <a:p>
            <a:pPr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ключових слів становить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п’яти до п’ятнадцяти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ключових слів наводиться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публікацій здобувача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темою дисертації. </a:t>
            </a:r>
          </a:p>
        </p:txBody>
      </p:sp>
    </p:spTree>
    <p:extLst>
      <p:ext uri="{BB962C8B-B14F-4D97-AF65-F5344CB8AC3E}">
        <p14:creationId xmlns:p14="http://schemas.microsoft.com/office/powerpoint/2010/main" val="3977176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4515" y="1380951"/>
            <a:ext cx="112726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містити назви всіх структурних елементів, заголовки та підзаголовки (за їх наявності) із зазначенням нумерації та номери їх початкових сторінок.</a:t>
            </a:r>
          </a:p>
        </p:txBody>
      </p:sp>
    </p:spTree>
    <p:extLst>
      <p:ext uri="{BB962C8B-B14F-4D97-AF65-F5344CB8AC3E}">
        <p14:creationId xmlns:p14="http://schemas.microsoft.com/office/powerpoint/2010/main" val="3864434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9599" y="247868"/>
            <a:ext cx="115824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частина дисертації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містити:</a:t>
            </a:r>
          </a:p>
          <a:p>
            <a:pPr marL="354013" indent="2794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вступ;</a:t>
            </a:r>
          </a:p>
          <a:p>
            <a:pPr marL="354013" indent="2794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 дисертації;</a:t>
            </a:r>
          </a:p>
          <a:p>
            <a:pPr marL="354013" indent="2794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вступі подається загальна характеристика дисертації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саме: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 вибору теми дослідження;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і завдання дослідження відповідно до предмета та об’єкта дослідження;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дослідження;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 новизна отриманих результатів;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 внесок здобувача;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апробація матеріалів дисертації;</a:t>
            </a:r>
          </a:p>
          <a:p>
            <a:pPr marL="342900" indent="290513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та обсяг дисертації.</a:t>
            </a:r>
          </a:p>
          <a:p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наявності у вступі можуть також вказуватися</a:t>
            </a:r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187325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 роботи з науковими програмами, планами, темами;</a:t>
            </a:r>
          </a:p>
          <a:p>
            <a:pPr marL="342900" indent="187325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 значення отриманих результатів.</a:t>
            </a:r>
          </a:p>
        </p:txBody>
      </p:sp>
    </p:spTree>
    <p:extLst>
      <p:ext uri="{BB962C8B-B14F-4D97-AF65-F5344CB8AC3E}">
        <p14:creationId xmlns:p14="http://schemas.microsoft.com/office/powerpoint/2010/main" val="3738747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0554" y="439085"/>
            <a:ext cx="1159714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2313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розділах дисертації має бути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вичерпно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повно викладено зміст власних досліджень здобувача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ступеня,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зроблено посилання на всі наукові праці здобувача, наведені в анотації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Список цих праць має також міститися у списку використаних джерел. </a:t>
            </a:r>
          </a:p>
          <a:p>
            <a:pPr indent="722313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разі використання  наукових результатів, ідей, публікацій та інших матеріалів інших авторів у тексті дисертації обов’язково повинні бути посилання на  публікації цих авторів.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Фрагменти оприлюднених (опублікованих) текстів інших авторів (цитати) можуть включатися до дисертації виключно із посиланням на джерело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(крім фрагментів, які не несуть самостійного змістовного навантаження).</a:t>
            </a:r>
          </a:p>
          <a:p>
            <a:pPr indent="722313" algn="just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 дисертації можуть поділятися на підрозділи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підпункти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0579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1279" y="821187"/>
            <a:ext cx="111546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висновках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викладаються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важливі наукові та практичні результати дисертації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вказуються наукові проблеми, для розв’язання яких можуть бути застосовані результати дослідження, а також можливі напрями продовження досліджень за тематикою дисертації.</a:t>
            </a:r>
          </a:p>
          <a:p>
            <a:pPr indent="442913"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наявності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практичного значення отриманих результатів надаються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про використання результатів досліджень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рекомендації щодо їх використання. У разі якщо результати досліджень впроваджено, відомості подаються із зазначенням найменувань організацій, в яких здійснено впровадження.</a:t>
            </a:r>
          </a:p>
        </p:txBody>
      </p:sp>
    </p:spTree>
    <p:extLst>
      <p:ext uri="{BB962C8B-B14F-4D97-AF65-F5344CB8AC3E}">
        <p14:creationId xmlns:p14="http://schemas.microsoft.com/office/powerpoint/2010/main" val="3131607682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48</TotalTime>
  <Words>630</Words>
  <Application>Microsoft Office PowerPoint</Application>
  <PresentationFormat>Широкоэкранный</PresentationFormat>
  <Paragraphs>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Tw Cen MT</vt:lpstr>
      <vt:lpstr>Wingdings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cp:lastPrinted>2017-04-27T09:48:08Z</cp:lastPrinted>
  <dcterms:created xsi:type="dcterms:W3CDTF">2017-04-27T09:16:34Z</dcterms:created>
  <dcterms:modified xsi:type="dcterms:W3CDTF">2017-05-04T07:18:56Z</dcterms:modified>
</cp:coreProperties>
</file>